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21"/>
  </p:notesMasterIdLst>
  <p:handoutMasterIdLst>
    <p:handoutMasterId r:id="rId22"/>
  </p:handoutMasterIdLst>
  <p:sldIdLst>
    <p:sldId id="256" r:id="rId3"/>
    <p:sldId id="270" r:id="rId4"/>
    <p:sldId id="494" r:id="rId5"/>
    <p:sldId id="430" r:id="rId6"/>
    <p:sldId id="431" r:id="rId7"/>
    <p:sldId id="432" r:id="rId8"/>
    <p:sldId id="481" r:id="rId9"/>
    <p:sldId id="482" r:id="rId10"/>
    <p:sldId id="483" r:id="rId11"/>
    <p:sldId id="492" r:id="rId12"/>
    <p:sldId id="485" r:id="rId13"/>
    <p:sldId id="486" r:id="rId14"/>
    <p:sldId id="487" r:id="rId15"/>
    <p:sldId id="493" r:id="rId16"/>
    <p:sldId id="488" r:id="rId17"/>
    <p:sldId id="489" r:id="rId18"/>
    <p:sldId id="490" r:id="rId19"/>
    <p:sldId id="491" r:id="rId20"/>
  </p:sldIdLst>
  <p:sldSz cx="9144000" cy="6858000" type="screen4x3"/>
  <p:notesSz cx="6881813" cy="9296400"/>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76271" autoAdjust="0"/>
  </p:normalViewPr>
  <p:slideViewPr>
    <p:cSldViewPr>
      <p:cViewPr>
        <p:scale>
          <a:sx n="60" d="100"/>
          <a:sy n="60" d="100"/>
        </p:scale>
        <p:origin x="-160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6/16/2013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6/16/2013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9155" name="Rectangle 5"/>
          <p:cNvSpPr>
            <a:spLocks noGrp="1" noRot="1" noChangeAspect="1" noChangeArrowheads="1" noTextEdit="1"/>
          </p:cNvSpPr>
          <p:nvPr>
            <p:ph type="sldImg"/>
          </p:nvPr>
        </p:nvSpPr>
        <p:spPr>
          <a:ln/>
        </p:spPr>
      </p:sp>
      <p:sp>
        <p:nvSpPr>
          <p:cNvPr id="49156" name="Rectangle 6"/>
          <p:cNvSpPr>
            <a:spLocks noGrp="1" noChangeArrowheads="1"/>
          </p:cNvSpPr>
          <p:nvPr>
            <p:ph type="body" idx="1"/>
          </p:nvPr>
        </p:nvSpPr>
        <p:spPr>
          <a:noFill/>
          <a:ln/>
        </p:spPr>
        <p:txBody>
          <a:bodyPr/>
          <a:lstStyle/>
          <a:p>
            <a:pPr marL="228600" indent="-228600" eaLnBrk="1" hangingPunct="1"/>
            <a:r>
              <a:rPr lang="en-US" b="1" i="1" dirty="0" smtClean="0"/>
              <a:t>Students learn about endings by reading, hearing and analyzing many story endings. They know that there is more to an ending than writing The End, but they are often unsure about how to finish their stories. Use this strategy to demonstrate endings for stories and narratives.</a:t>
            </a:r>
          </a:p>
          <a:p>
            <a:pPr marL="228600" indent="-228600" eaLnBrk="1" hangingPunct="1"/>
            <a:r>
              <a:rPr lang="en-US" b="1" i="1" dirty="0" smtClean="0"/>
              <a:t>It helps to practice writing endings to stories.</a:t>
            </a:r>
          </a:p>
          <a:p>
            <a:pPr marL="228600" indent="-228600" eaLnBrk="1" hangingPunct="1">
              <a:buFontTx/>
              <a:buAutoNum type="arabicPeriod"/>
            </a:pPr>
            <a:r>
              <a:rPr lang="en-US" b="1" i="1" dirty="0" smtClean="0"/>
              <a:t>Note a feeling</a:t>
            </a:r>
          </a:p>
          <a:p>
            <a:pPr marL="228600" indent="-228600" eaLnBrk="1" hangingPunct="1">
              <a:buFontTx/>
              <a:buAutoNum type="arabicPeriod"/>
            </a:pPr>
            <a:r>
              <a:rPr lang="en-US" b="1" i="1" dirty="0" smtClean="0"/>
              <a:t>Remember a character   </a:t>
            </a:r>
          </a:p>
          <a:p>
            <a:pPr marL="228600" indent="-228600" eaLnBrk="1" hangingPunct="1">
              <a:buFontTx/>
              <a:buAutoNum type="arabicPeriod"/>
            </a:pPr>
            <a:r>
              <a:rPr lang="en-US" b="1" i="1" dirty="0" smtClean="0"/>
              <a:t>Think about the story</a:t>
            </a:r>
          </a:p>
          <a:p>
            <a:pPr marL="228600" indent="-228600" eaLnBrk="1" hangingPunct="1">
              <a:buFontTx/>
              <a:buAutoNum type="arabicPeriod"/>
            </a:pPr>
            <a:r>
              <a:rPr lang="en-US" b="1" i="1" dirty="0" smtClean="0"/>
              <a:t>Get to the point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7457B353-D52C-4228-9960-68DB859BC2BA}" type="slidenum">
              <a:rPr lang="en-US" smtClean="0"/>
              <a:pPr/>
              <a:t>16</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E78D8E-5546-4B57-A291-E6FCBA77690B}" type="slidenum">
              <a:rPr lang="en-US" smtClean="0"/>
              <a:pPr/>
              <a:t>17</a:t>
            </a:fld>
            <a:endParaRPr lang="en-US" smtClean="0"/>
          </a:p>
        </p:txBody>
      </p:sp>
      <p:sp>
        <p:nvSpPr>
          <p:cNvPr id="52227" name="Rectangle 2"/>
          <p:cNvSpPr>
            <a:spLocks noGrp="1" noRot="1" noChangeAspect="1" noChangeArrowheads="1" noTextEdit="1"/>
          </p:cNvSpPr>
          <p:nvPr>
            <p:ph type="sldImg"/>
          </p:nvPr>
        </p:nvSpPr>
        <p:spPr>
          <a:xfrm>
            <a:off x="1617663" y="892175"/>
            <a:ext cx="3702050" cy="2776538"/>
          </a:xfrm>
          <a:ln/>
        </p:spPr>
      </p:sp>
      <p:sp>
        <p:nvSpPr>
          <p:cNvPr id="52228" name="Rectangle 3"/>
          <p:cNvSpPr>
            <a:spLocks noGrp="1" noChangeArrowheads="1"/>
          </p:cNvSpPr>
          <p:nvPr>
            <p:ph type="body" idx="1"/>
          </p:nvPr>
        </p:nvSpPr>
        <p:spPr>
          <a:xfrm>
            <a:off x="480853" y="3766316"/>
            <a:ext cx="5956016" cy="5014325"/>
          </a:xfrm>
          <a:noFill/>
          <a:ln/>
        </p:spPr>
        <p:txBody>
          <a:bodyPr/>
          <a:lstStyle/>
          <a:p>
            <a:pPr eaLnBrk="1" hangingPunct="1"/>
            <a:r>
              <a:rPr lang="en-US" sz="1100" smtClean="0">
                <a:latin typeface="Times New Roman" pitchFamily="18" charset="0"/>
              </a:rPr>
              <a:t>The Personal Narrative combines features of Expository and Narrative writing strategies.</a:t>
            </a: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a:p>
            <a:pPr eaLnBrk="1" hangingPunct="1"/>
            <a:r>
              <a:rPr lang="en-US" sz="1100" smtClean="0">
                <a:latin typeface="Times New Roman" pitchFamily="18" charset="0"/>
              </a:rPr>
              <a:t>Introduction</a:t>
            </a:r>
          </a:p>
          <a:p>
            <a:pPr eaLnBrk="1" hangingPunct="1"/>
            <a:endParaRPr lang="en-US" sz="1100" smtClean="0">
              <a:latin typeface="Times New Roman" pitchFamily="18" charset="0"/>
            </a:endParaRPr>
          </a:p>
          <a:p>
            <a:pPr eaLnBrk="1" hangingPunct="1"/>
            <a:r>
              <a:rPr lang="en-US" sz="1100" smtClean="0">
                <a:latin typeface="Times New Roman" pitchFamily="18" charset="0"/>
              </a:rPr>
              <a:t>Beginning, Middle, End</a:t>
            </a:r>
          </a:p>
          <a:p>
            <a:pPr eaLnBrk="1" hangingPunct="1"/>
            <a:endParaRPr lang="en-US" sz="1100" smtClean="0">
              <a:latin typeface="Times New Roman" pitchFamily="18" charset="0"/>
            </a:endParaRPr>
          </a:p>
          <a:p>
            <a:pPr eaLnBrk="1" hangingPunct="1"/>
            <a:r>
              <a:rPr lang="en-US" sz="1100" smtClean="0">
                <a:latin typeface="Times New Roman" pitchFamily="18" charset="0"/>
              </a:rPr>
              <a:t>Conclusion</a:t>
            </a:r>
          </a:p>
          <a:p>
            <a:pPr eaLnBrk="1" hangingPunct="1">
              <a:buFontTx/>
              <a:buChar char="•"/>
            </a:pPr>
            <a:endParaRPr lang="en-US" sz="1100" smtClean="0">
              <a:latin typeface="Times New Roman" pitchFamily="18" charset="0"/>
            </a:endParaRPr>
          </a:p>
          <a:p>
            <a:pPr eaLnBrk="1" hangingPunct="1">
              <a:buFontTx/>
              <a:buChar char="•"/>
            </a:pPr>
            <a:endParaRPr lang="en-US" sz="1100" smtClean="0"/>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p>
            <a:pPr>
              <a:defRPr/>
            </a:pPr>
            <a:fld id="{4A00F097-0C8C-44ED-8157-9F3CF63A6ECF}" type="slidenum">
              <a:rPr lang="en-US" smtClean="0">
                <a:latin typeface="Arial" pitchFamily="34" charset="0"/>
              </a:rPr>
              <a:pPr>
                <a:defRPr/>
              </a:pPr>
              <a:t>4</a:t>
            </a:fld>
            <a:endParaRPr lang="en-US" smtClean="0">
              <a:latin typeface="Arial" pitchFamily="34" charset="0"/>
            </a:endParaRPr>
          </a:p>
        </p:txBody>
      </p:sp>
      <p:sp>
        <p:nvSpPr>
          <p:cNvPr id="14438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438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sz="1100" b="1" u="sng" smtClean="0">
                <a:latin typeface="Times New Roman" pitchFamily="18" charset="0"/>
              </a:rPr>
              <a:t>Trainers Notes:</a:t>
            </a:r>
            <a:r>
              <a:rPr lang="en-US" sz="1100" b="1" smtClean="0">
                <a:latin typeface="Times New Roman" pitchFamily="18" charset="0"/>
              </a:rPr>
              <a:t> Training packet page 2</a:t>
            </a:r>
          </a:p>
          <a:p>
            <a:pPr eaLnBrk="1" hangingPunct="1"/>
            <a:r>
              <a:rPr lang="en-US" sz="1100" b="1" smtClean="0">
                <a:latin typeface="Times New Roman" pitchFamily="18" charset="0"/>
              </a:rPr>
              <a:t>If you were to ask your students right now about different kinds of text what would they tell you?</a:t>
            </a:r>
          </a:p>
          <a:p>
            <a:pPr eaLnBrk="1" hangingPunct="1"/>
            <a:r>
              <a:rPr lang="en-US" sz="1100" b="1" smtClean="0">
                <a:latin typeface="Times New Roman" pitchFamily="18" charset="0"/>
              </a:rPr>
              <a:t>Kids need to hear coming language</a:t>
            </a:r>
          </a:p>
          <a:p>
            <a:pPr eaLnBrk="1" hangingPunct="1"/>
            <a:r>
              <a:rPr lang="en-US" sz="1100" b="1" smtClean="0">
                <a:latin typeface="Times New Roman" pitchFamily="18" charset="0"/>
              </a:rPr>
              <a:t>Terms used in K-12</a:t>
            </a:r>
          </a:p>
          <a:p>
            <a:pPr eaLnBrk="1" hangingPunct="1"/>
            <a:r>
              <a:rPr lang="en-US" sz="1100" b="1" smtClean="0">
                <a:latin typeface="Times New Roman" pitchFamily="18" charset="0"/>
              </a:rPr>
              <a:t>On your Teacher Packet page they have included more terms…..  This is a tool that you have</a:t>
            </a:r>
          </a:p>
          <a:p>
            <a:pPr eaLnBrk="1" hangingPunct="1"/>
            <a:r>
              <a:rPr lang="en-US" sz="1100" b="1" smtClean="0">
                <a:latin typeface="Times New Roman" pitchFamily="18" charset="0"/>
              </a:rPr>
              <a:t>“Secrets”  There are no secrets in Expository writing…..your topic sentence tells you exactly what is going to happen</a:t>
            </a:r>
          </a:p>
          <a:p>
            <a:pPr eaLnBrk="1" hangingPunct="1"/>
            <a:r>
              <a:rPr lang="en-US" sz="1100" b="1" smtClean="0">
                <a:latin typeface="Times New Roman" pitchFamily="18" charset="0"/>
              </a:rPr>
              <a:t>In Narrative writing often there are secrets….you grab the readers attention in beginning</a:t>
            </a:r>
          </a:p>
          <a:p>
            <a:pPr eaLnBrk="1" hangingPunct="1"/>
            <a:endParaRPr lang="en-US" sz="1100" b="1" smtClean="0">
              <a:latin typeface="Times New Roman" pitchFamily="18" charset="0"/>
            </a:endParaRPr>
          </a:p>
          <a:p>
            <a:pPr eaLnBrk="1" hangingPunct="1"/>
            <a:r>
              <a:rPr lang="en-US" sz="1100" b="1" smtClean="0">
                <a:latin typeface="Times New Roman" pitchFamily="18" charset="0"/>
              </a:rPr>
              <a:t>Option:  </a:t>
            </a:r>
            <a:r>
              <a:rPr lang="en-US" sz="1100" smtClean="0">
                <a:latin typeface="Times New Roman" pitchFamily="18" charset="0"/>
              </a:rPr>
              <a:t>Instead of using slide – have participants fold paper in half.  On one side mark for narrative and the other side for expository.  Have participants fill in their papers as you discuss the organization of each. </a:t>
            </a:r>
          </a:p>
          <a:p>
            <a:pPr eaLnBrk="1" hangingPunct="1"/>
            <a:endParaRPr lang="en-US" sz="1100" smtClean="0">
              <a:latin typeface="Times New Roman" pitchFamily="18" charset="0"/>
            </a:endParaRPr>
          </a:p>
          <a:p>
            <a:pPr eaLnBrk="1" hangingPunct="1">
              <a:buFontTx/>
              <a:buChar char="•"/>
            </a:pPr>
            <a:r>
              <a:rPr lang="en-US" sz="1100" smtClean="0">
                <a:latin typeface="Times New Roman" pitchFamily="18" charset="0"/>
              </a:rPr>
              <a:t>As we think about terminology, it’s important to consider the organizational structure of each type of writing.  Looking over the remaining terms from your Training Packet, what terms indicate organization – a sequence of events (narrative writing) and main ideas (expository writing)?</a:t>
            </a:r>
          </a:p>
          <a:p>
            <a:pPr eaLnBrk="1" hangingPunct="1">
              <a:buFontTx/>
              <a:buChar char="•"/>
            </a:pPr>
            <a:r>
              <a:rPr lang="en-US" sz="1100" smtClean="0">
                <a:latin typeface="Times New Roman" pitchFamily="18" charset="0"/>
              </a:rPr>
              <a:t>Ask participants to share their ideas.</a:t>
            </a:r>
          </a:p>
          <a:p>
            <a:pPr eaLnBrk="1" hangingPunct="1">
              <a:buFontTx/>
              <a:buChar char="•"/>
            </a:pPr>
            <a:r>
              <a:rPr lang="en-US" sz="1100" smtClean="0">
                <a:latin typeface="Times New Roman" pitchFamily="18" charset="0"/>
              </a:rPr>
              <a:t>When it comes to narrative writing, the organizational structure of text follows a beginning – middle – end sequence (click).  </a:t>
            </a:r>
          </a:p>
          <a:p>
            <a:pPr eaLnBrk="1" hangingPunct="1">
              <a:buFontTx/>
              <a:buChar char="•"/>
            </a:pPr>
            <a:r>
              <a:rPr lang="en-US" sz="1100" smtClean="0">
                <a:latin typeface="Times New Roman" pitchFamily="18" charset="0"/>
              </a:rPr>
              <a:t>For expository writing, the text is not a sequence of events, but rather an introduction – body – conclusion organization (click).</a:t>
            </a:r>
          </a:p>
          <a:p>
            <a:pPr eaLnBrk="1" hangingPunct="1">
              <a:buFontTx/>
              <a:buChar char="•"/>
            </a:pPr>
            <a:r>
              <a:rPr lang="en-US" sz="1100" smtClean="0">
                <a:latin typeface="Times New Roman" pitchFamily="18" charset="0"/>
              </a:rPr>
              <a:t>Give participants a few minutes to cut out beginning, middle, end and introduction, body and conclusion terms.</a:t>
            </a:r>
          </a:p>
          <a:p>
            <a:pPr eaLnBrk="1" hangingPunct="1">
              <a:buFontTx/>
              <a:buChar char="•"/>
            </a:pPr>
            <a:r>
              <a:rPr lang="en-US" sz="1100" smtClean="0">
                <a:latin typeface="Times New Roman" pitchFamily="18" charset="0"/>
              </a:rPr>
              <a:t>As we analyze text, we begin to realize just how different a story beginning is from an expository introduction, or a story ending is from a conclusion.</a:t>
            </a:r>
          </a:p>
          <a:p>
            <a:pPr eaLnBrk="1" hangingPunct="1">
              <a:buFontTx/>
              <a:buChar char="•"/>
            </a:pPr>
            <a:r>
              <a:rPr lang="en-US" sz="1100" smtClean="0">
                <a:latin typeface="Times New Roman" pitchFamily="18" charset="0"/>
              </a:rPr>
              <a:t>Once again, consider the texts, A Shocker on Shock Street and Spanish Explorers.</a:t>
            </a:r>
          </a:p>
          <a:p>
            <a:pPr eaLnBrk="1" hangingPunct="1">
              <a:buFontTx/>
              <a:buChar char="•"/>
            </a:pPr>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p:txBody>
          <a:bodyPr/>
          <a:lstStyle/>
          <a:p>
            <a:pPr>
              <a:defRPr/>
            </a:pPr>
            <a:fld id="{43100590-E892-4017-B9B4-50FE5D9AD303}" type="slidenum">
              <a:rPr lang="en-US" smtClean="0">
                <a:latin typeface="Arial" pitchFamily="34" charset="0"/>
              </a:rPr>
              <a:pPr>
                <a:defRPr/>
              </a:pPr>
              <a:t>5</a:t>
            </a:fld>
            <a:endParaRPr lang="en-US" smtClean="0">
              <a:latin typeface="Arial" pitchFamily="34" charset="0"/>
            </a:endParaRPr>
          </a:p>
        </p:txBody>
      </p:sp>
      <p:sp>
        <p:nvSpPr>
          <p:cNvPr id="14541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541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Two Kinds of writing can be compared using side-by-side writing compositions. </a:t>
            </a:r>
          </a:p>
          <a:p>
            <a:pPr eaLnBrk="1" hangingPunct="1">
              <a:buFontTx/>
              <a:buChar char="•"/>
            </a:pPr>
            <a:r>
              <a:rPr lang="en-US" smtClean="0">
                <a:latin typeface="Times New Roman" pitchFamily="18" charset="0"/>
              </a:rPr>
              <a:t>This is a primary sample found in tools 4-7a</a:t>
            </a:r>
          </a:p>
          <a:p>
            <a:pPr eaLnBrk="1" hangingPunct="1"/>
            <a:r>
              <a:rPr lang="en-US" smtClean="0">
                <a:latin typeface="Times New Roman" pitchFamily="18" charset="0"/>
              </a:rPr>
              <a:t>*   Take a few minutes to read each of the selections.  One is expository and the other is narrative.  After you’ve completed the reading,         decide which is expository and which is narrative.  Write the appropriate term in each of the boxes.</a:t>
            </a:r>
          </a:p>
          <a:p>
            <a:pPr eaLnBrk="1" hangingPunct="1"/>
            <a:r>
              <a:rPr lang="en-US" smtClean="0">
                <a:latin typeface="Times New Roman" pitchFamily="18" charset="0"/>
              </a:rPr>
              <a:t>* highlight or underline the key words or phrases that help distinguish the type of writing as narrative or expository. </a:t>
            </a:r>
          </a:p>
          <a:p>
            <a:pPr eaLnBrk="1" hangingPunct="1">
              <a:buFontTx/>
              <a:buChar char="•"/>
            </a:pPr>
            <a:r>
              <a:rPr lang="en-US" i="1" smtClean="0">
                <a:latin typeface="Times New Roman" pitchFamily="18" charset="0"/>
              </a:rPr>
              <a:t>Have participants share their results.  Ask participants to talk about what they highlighted/underlined and how such words /phrases support the type of text.</a:t>
            </a:r>
          </a:p>
          <a:p>
            <a:pPr eaLnBrk="1" hangingPunct="1">
              <a:buFontTx/>
              <a:buChar char="•"/>
            </a:pPr>
            <a:r>
              <a:rPr lang="en-US" smtClean="0">
                <a:latin typeface="Times New Roman" pitchFamily="18" charset="0"/>
              </a:rPr>
              <a:t>The organizational structure of expository and narrative writing is very different…so different in fact, we can separate each by its terminology.</a:t>
            </a:r>
          </a:p>
          <a:p>
            <a:pPr eaLnBrk="1" hangingPunct="1">
              <a:buFontTx/>
              <a:buChar char="•"/>
            </a:pPr>
            <a:endParaRPr lang="en-US" smtClean="0">
              <a:latin typeface="Times New Roman" pitchFamily="18" charset="0"/>
            </a:endParaRPr>
          </a:p>
          <a:p>
            <a:pPr eaLnBrk="1" hangingPunct="1">
              <a:buFontTx/>
              <a:buChar char="•"/>
            </a:pPr>
            <a:endParaRPr lang="en-US" smtClean="0">
              <a:latin typeface="Arial" pitchFamily="34" charset="0"/>
            </a:endParaRPr>
          </a:p>
          <a:p>
            <a:pPr eaLnBrk="1" hangingPunct="1">
              <a:buFontTx/>
              <a:buChar char="•"/>
            </a:pPr>
            <a:endParaRPr lang="en-US" sz="1400" smtClean="0">
              <a:latin typeface="Arial" pitchFamily="34"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p:txBody>
          <a:bodyPr/>
          <a:lstStyle/>
          <a:p>
            <a:pPr>
              <a:defRPr/>
            </a:pPr>
            <a:fld id="{73E59112-D7CC-4E9F-9A9F-31674383FBC1}" type="slidenum">
              <a:rPr lang="en-US" smtClean="0">
                <a:latin typeface="Arial" pitchFamily="34" charset="0"/>
              </a:rPr>
              <a:pPr>
                <a:defRPr/>
              </a:pPr>
              <a:t>6</a:t>
            </a:fld>
            <a:endParaRPr lang="en-US" smtClean="0">
              <a:latin typeface="Arial" pitchFamily="34" charset="0"/>
            </a:endParaRPr>
          </a:p>
        </p:txBody>
      </p:sp>
      <p:sp>
        <p:nvSpPr>
          <p:cNvPr id="14643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64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 Go Back to TP page 2 and highlight - *</a:t>
            </a:r>
            <a:r>
              <a:rPr lang="en-US" b="1" smtClean="0">
                <a:latin typeface="Times New Roman" pitchFamily="18" charset="0"/>
              </a:rPr>
              <a:t>Have teachers take out their packet*</a:t>
            </a:r>
          </a:p>
          <a:p>
            <a:pPr eaLnBrk="1" hangingPunct="1">
              <a:buFontTx/>
              <a:buChar char="•"/>
            </a:pPr>
            <a:r>
              <a:rPr lang="en-US" b="1" smtClean="0">
                <a:latin typeface="Times New Roman" pitchFamily="18" charset="0"/>
              </a:rPr>
              <a:t>Highlight introduction and topic in green</a:t>
            </a:r>
          </a:p>
          <a:p>
            <a:pPr eaLnBrk="1" hangingPunct="1">
              <a:buFontTx/>
              <a:buChar char="•"/>
            </a:pPr>
            <a:r>
              <a:rPr lang="en-US" b="1" smtClean="0">
                <a:latin typeface="Times New Roman" pitchFamily="18" charset="0"/>
              </a:rPr>
              <a:t>Body in yellow and red(pink)</a:t>
            </a:r>
          </a:p>
          <a:p>
            <a:pPr eaLnBrk="1" hangingPunct="1">
              <a:buFontTx/>
              <a:buChar char="•"/>
            </a:pPr>
            <a:r>
              <a:rPr lang="en-US" b="1" smtClean="0">
                <a:latin typeface="Times New Roman" pitchFamily="18" charset="0"/>
              </a:rPr>
              <a:t>Conclusion green</a:t>
            </a:r>
          </a:p>
          <a:p>
            <a:pPr eaLnBrk="1" hangingPunct="1">
              <a:buFontTx/>
              <a:buChar char="•"/>
            </a:pPr>
            <a:endParaRPr lang="en-US" b="1" smtClean="0">
              <a:latin typeface="Times New Roman" pitchFamily="18" charset="0"/>
            </a:endParaRPr>
          </a:p>
          <a:p>
            <a:pPr eaLnBrk="1" hangingPunct="1">
              <a:buFontTx/>
              <a:buChar char="•"/>
            </a:pPr>
            <a:endParaRPr lang="en-US" b="1" smtClean="0">
              <a:latin typeface="Times New Roman" pitchFamily="18" charset="0"/>
            </a:endParaRPr>
          </a:p>
          <a:p>
            <a:pPr eaLnBrk="1" hangingPunct="1">
              <a:buFontTx/>
              <a:buChar char="•"/>
            </a:pPr>
            <a:r>
              <a:rPr lang="en-US" smtClean="0">
                <a:latin typeface="Times New Roman" pitchFamily="18" charset="0"/>
              </a:rPr>
              <a:t>To help students visualize the differences between narrative and expository writing, </a:t>
            </a:r>
            <a:r>
              <a:rPr lang="en-US" i="1" smtClean="0">
                <a:latin typeface="Times New Roman" pitchFamily="18" charset="0"/>
              </a:rPr>
              <a:t>Step Up</a:t>
            </a:r>
            <a:r>
              <a:rPr lang="en-US" smtClean="0">
                <a:latin typeface="Times New Roman" pitchFamily="18" charset="0"/>
              </a:rPr>
              <a:t> uses colors.</a:t>
            </a:r>
          </a:p>
          <a:p>
            <a:pPr eaLnBrk="1" hangingPunct="1">
              <a:buFontTx/>
              <a:buChar char="•"/>
            </a:pPr>
            <a:r>
              <a:rPr lang="en-US" i="1" smtClean="0">
                <a:latin typeface="Times New Roman" pitchFamily="18" charset="0"/>
              </a:rPr>
              <a:t>(click) </a:t>
            </a:r>
            <a:r>
              <a:rPr lang="en-US" smtClean="0">
                <a:latin typeface="Times New Roman" pitchFamily="18" charset="0"/>
              </a:rPr>
              <a:t>For narrative writing, the color purple is used. In your Training Packet, jot purple next to the narrative visual.  </a:t>
            </a:r>
          </a:p>
          <a:p>
            <a:pPr eaLnBrk="1" hangingPunct="1">
              <a:buFontTx/>
              <a:buChar char="•"/>
            </a:pPr>
            <a:r>
              <a:rPr lang="en-US" smtClean="0">
                <a:latin typeface="Times New Roman" pitchFamily="18" charset="0"/>
              </a:rPr>
              <a:t>For expository writing, </a:t>
            </a:r>
            <a:r>
              <a:rPr lang="en-US" i="1" smtClean="0">
                <a:latin typeface="Times New Roman" pitchFamily="18" charset="0"/>
              </a:rPr>
              <a:t>Step Up</a:t>
            </a:r>
            <a:r>
              <a:rPr lang="en-US" smtClean="0">
                <a:latin typeface="Times New Roman" pitchFamily="18" charset="0"/>
              </a:rPr>
              <a:t> uses primary colors: green, yellow and red. Using your highlighters, squiggle the colors next to the expository visual. </a:t>
            </a:r>
            <a:r>
              <a:rPr lang="en-US" i="1" smtClean="0">
                <a:latin typeface="Times New Roman" pitchFamily="18" charset="0"/>
              </a:rPr>
              <a:t>(click, click, click)</a:t>
            </a:r>
            <a:endParaRPr lang="en-US" smtClean="0">
              <a:latin typeface="Times New Roman" pitchFamily="18" charset="0"/>
            </a:endParaRPr>
          </a:p>
          <a:p>
            <a:pPr eaLnBrk="1" hangingPunct="1">
              <a:buFontTx/>
              <a:buChar char="•"/>
            </a:pPr>
            <a:r>
              <a:rPr lang="en-US" i="1" smtClean="0">
                <a:latin typeface="Times New Roman" pitchFamily="18" charset="0"/>
              </a:rPr>
              <a:t>Take a few minutes to reference the Handy Pages – pointing out how the primary colors are used to support expository writing.  In addition, point out how purple is associated with narrative writing.</a:t>
            </a:r>
          </a:p>
          <a:p>
            <a:pPr eaLnBrk="1" hangingPunct="1">
              <a:buFontTx/>
              <a:buChar char="•"/>
            </a:pPr>
            <a:r>
              <a:rPr lang="en-US" smtClean="0">
                <a:latin typeface="Times New Roman" pitchFamily="18" charset="0"/>
              </a:rPr>
              <a:t>In today’s training, we’ll experiment with how colors can support instruction.  For now, begin to associate purple with narrative and the primary colors (green, yellow, red) with expository.</a:t>
            </a:r>
          </a:p>
          <a:p>
            <a:pPr eaLnBrk="1" hangingPunct="1">
              <a:buFontTx/>
              <a:buChar char="•"/>
            </a:pPr>
            <a:r>
              <a:rPr lang="en-US" smtClean="0">
                <a:latin typeface="Times New Roman" pitchFamily="18" charset="0"/>
              </a:rPr>
              <a:t>DISPLAY POSTERS!!!!!!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r>
              <a:rPr lang="en-US" smtClean="0"/>
              <a:t>This tool found in the tool kit can be used to organize the process for story/narrative writing.</a:t>
            </a:r>
          </a:p>
          <a:p>
            <a:endParaRPr lang="en-US" smtClean="0"/>
          </a:p>
          <a:p>
            <a:r>
              <a:rPr lang="en-US" smtClean="0"/>
              <a:t>Red-6-6a</a:t>
            </a:r>
          </a:p>
          <a:p>
            <a:r>
              <a:rPr lang="en-US" smtClean="0"/>
              <a:t>Green – Section 6-6a</a:t>
            </a:r>
          </a:p>
        </p:txBody>
      </p:sp>
      <p:sp>
        <p:nvSpPr>
          <p:cNvPr id="40964" name="Slide Number Placeholder 3"/>
          <p:cNvSpPr>
            <a:spLocks noGrp="1"/>
          </p:cNvSpPr>
          <p:nvPr>
            <p:ph type="sldNum" sz="quarter" idx="5"/>
          </p:nvPr>
        </p:nvSpPr>
        <p:spPr>
          <a:noFill/>
        </p:spPr>
        <p:txBody>
          <a:bodyPr/>
          <a:lstStyle/>
          <a:p>
            <a:fld id="{42A2A4DD-AD28-4253-8147-41C3F1BB7C43}" type="slidenum">
              <a:rPr lang="en-US" smtClean="0"/>
              <a:pPr/>
              <a:t>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1987" name="Rectangle 5"/>
          <p:cNvSpPr>
            <a:spLocks noGrp="1" noRot="1" noChangeAspect="1" noChangeArrowheads="1" noTextEdit="1"/>
          </p:cNvSpPr>
          <p:nvPr>
            <p:ph type="sldImg"/>
          </p:nvPr>
        </p:nvSpPr>
        <p:spPr>
          <a:ln/>
        </p:spPr>
      </p:sp>
      <p:sp>
        <p:nvSpPr>
          <p:cNvPr id="41988" name="Rectangle 6"/>
          <p:cNvSpPr>
            <a:spLocks noGrp="1" noChangeArrowheads="1"/>
          </p:cNvSpPr>
          <p:nvPr>
            <p:ph type="body" idx="1"/>
          </p:nvPr>
        </p:nvSpPr>
        <p:spPr>
          <a:noFill/>
          <a:ln/>
        </p:spPr>
        <p:txBody>
          <a:bodyPr/>
          <a:lstStyle/>
          <a:p>
            <a:pPr eaLnBrk="1" hangingPunct="1"/>
            <a:r>
              <a:rPr lang="en-US" b="1" i="1" smtClean="0"/>
              <a:t>Script:</a:t>
            </a:r>
          </a:p>
          <a:p>
            <a:pPr eaLnBrk="1" hangingPunct="1"/>
            <a:r>
              <a:rPr lang="en-US" smtClean="0"/>
              <a:t>Students love to write stories. However, as many of us have seen, the kids start writing with no plan. Ten pages later, not only have they not finished the “adventure” they are writing about, nothing has actually happened!</a:t>
            </a:r>
          </a:p>
          <a:p>
            <a:pPr eaLnBrk="1" hangingPunct="1"/>
            <a:r>
              <a:rPr lang="en-US" smtClean="0"/>
              <a:t>The key to success was to help students plan out and pace their stories.</a:t>
            </a:r>
          </a:p>
          <a:p>
            <a:pPr eaLnBrk="1" hangingPunct="1"/>
            <a:endParaRPr lang="en-US" smtClean="0"/>
          </a:p>
          <a:p>
            <a:pPr eaLnBrk="1" hangingPunct="1"/>
            <a:r>
              <a:rPr lang="en-US" smtClean="0"/>
              <a:t>Here is how an elementary student used a graphic organizer to plan her story.</a:t>
            </a:r>
          </a:p>
          <a:p>
            <a:pPr eaLnBrk="1" hangingPunct="1"/>
            <a:endParaRPr lang="en-US" smtClean="0"/>
          </a:p>
          <a:p>
            <a:pPr eaLnBrk="1" hangingPunct="1"/>
            <a:r>
              <a:rPr lang="en-US" b="1" i="1" smtClean="0"/>
              <a:t>Explain how the student draws her picture, establishing setting and characters. Then, to the right, she jotted notes. She progressed to the events of the story by drawing and jotting notes. Finally, she drew the conclusion and wrote her notes.</a:t>
            </a:r>
          </a:p>
          <a:p>
            <a:pPr eaLnBrk="1" hangingPunct="1"/>
            <a:endParaRPr lang="en-US" b="1" i="1"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4035" name="Rectangle 5"/>
          <p:cNvSpPr>
            <a:spLocks noGrp="1" noRot="1" noChangeAspect="1" noChangeArrowheads="1" noTextEdit="1"/>
          </p:cNvSpPr>
          <p:nvPr>
            <p:ph type="sldImg"/>
          </p:nvPr>
        </p:nvSpPr>
        <p:spPr>
          <a:ln/>
        </p:spPr>
      </p:sp>
      <p:sp>
        <p:nvSpPr>
          <p:cNvPr id="44036" name="Rectangle 6"/>
          <p:cNvSpPr>
            <a:spLocks noGrp="1" noChangeArrowheads="1"/>
          </p:cNvSpPr>
          <p:nvPr>
            <p:ph type="body" idx="1"/>
          </p:nvPr>
        </p:nvSpPr>
        <p:spPr>
          <a:noFill/>
          <a:ln/>
        </p:spPr>
        <p:txBody>
          <a:bodyPr/>
          <a:lstStyle/>
          <a:p>
            <a:pPr marL="228600" indent="-228600" eaLnBrk="1" hangingPunct="1">
              <a:buFontTx/>
              <a:buAutoNum type="arabicPeriod"/>
            </a:pPr>
            <a:r>
              <a:rPr lang="en-US" b="1" i="1" dirty="0" smtClean="0"/>
              <a:t>Stress the where- the setting where the story narrative will take place  (click)</a:t>
            </a:r>
          </a:p>
          <a:p>
            <a:pPr marL="228600" indent="-228600" eaLnBrk="1" hangingPunct="1">
              <a:buFontTx/>
              <a:buAutoNum type="arabicPeriod"/>
            </a:pPr>
            <a:r>
              <a:rPr lang="en-US" b="1" i="1" dirty="0" smtClean="0"/>
              <a:t>Stress the when- the time, the day, the week and so on</a:t>
            </a:r>
          </a:p>
          <a:p>
            <a:pPr marL="228600" indent="-228600" eaLnBrk="1" hangingPunct="1">
              <a:buFontTx/>
              <a:buAutoNum type="arabicPeriod"/>
            </a:pPr>
            <a:r>
              <a:rPr lang="en-US" b="1" i="1" dirty="0" smtClean="0"/>
              <a:t>Using a strong action verb to grab the reader’s attention</a:t>
            </a:r>
          </a:p>
          <a:p>
            <a:pPr marL="228600" indent="-228600" eaLnBrk="1" hangingPunct="1">
              <a:buFontTx/>
              <a:buAutoNum type="arabicPeriod"/>
            </a:pPr>
            <a:r>
              <a:rPr lang="en-US" b="1" i="1" dirty="0" smtClean="0"/>
              <a:t>Introducing a major or minor character (or characters) in the story/narrative.</a:t>
            </a:r>
          </a:p>
          <a:p>
            <a:pPr marL="228600" indent="-228600" eaLnBrk="1" hangingPunct="1">
              <a:buFontTx/>
              <a:buAutoNum type="arabicPeriod"/>
            </a:pPr>
            <a:r>
              <a:rPr lang="en-US" b="1" i="1" dirty="0" smtClean="0"/>
              <a:t>Make an interesting comment-a comment that makes the reader wonder or draws the reading into the story/narrative.</a:t>
            </a:r>
          </a:p>
          <a:p>
            <a:pPr marL="228600" indent="-228600" eaLnBrk="1" hangingPunct="1">
              <a:buFontTx/>
              <a:buAutoNum type="arabicPeriod"/>
            </a:pPr>
            <a:r>
              <a:rPr lang="en-US" b="1" i="1" dirty="0" smtClean="0"/>
              <a:t>Presenting a short dialogue between characters .</a:t>
            </a:r>
          </a:p>
          <a:p>
            <a:pPr marL="228600" indent="-228600" eaLnBrk="1" hangingPunct="1">
              <a:buFontTx/>
              <a:buAutoNum type="arabicPeriod"/>
            </a:pPr>
            <a:endParaRPr lang="en-US" b="1" i="1" dirty="0" smtClean="0"/>
          </a:p>
          <a:p>
            <a:pPr marL="228600" indent="-228600" eaLnBrk="1" hangingPunct="1"/>
            <a:r>
              <a:rPr lang="en-US" b="1" i="1" dirty="0" smtClean="0"/>
              <a:t>Assignment: Choose one of these story starters and use tools 6-7F to do your quick sketch and quick notes.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smtClean="0"/>
              <a:t>Step Up to Writing Local Capacity Building Workshop Training Script</a:t>
            </a:r>
          </a:p>
        </p:txBody>
      </p:sp>
      <p:sp>
        <p:nvSpPr>
          <p:cNvPr id="45059" name="Rectangle 5"/>
          <p:cNvSpPr>
            <a:spLocks noGrp="1" noRot="1" noChangeAspect="1" noChangeArrowheads="1" noTextEdit="1"/>
          </p:cNvSpPr>
          <p:nvPr>
            <p:ph type="sldImg"/>
          </p:nvPr>
        </p:nvSpPr>
        <p:spPr>
          <a:ln/>
        </p:spPr>
      </p:sp>
      <p:sp>
        <p:nvSpPr>
          <p:cNvPr id="45060" name="Rectangle 6"/>
          <p:cNvSpPr>
            <a:spLocks noGrp="1" noChangeArrowheads="1"/>
          </p:cNvSpPr>
          <p:nvPr>
            <p:ph type="body" idx="1"/>
          </p:nvPr>
        </p:nvSpPr>
        <p:spPr>
          <a:noFill/>
          <a:ln/>
        </p:spPr>
        <p:txBody>
          <a:bodyPr/>
          <a:lstStyle/>
          <a:p>
            <a:pPr marL="228600" indent="-228600" eaLnBrk="1" hangingPunct="1"/>
            <a:r>
              <a:rPr lang="en-US" b="1" i="1" smtClean="0"/>
              <a:t>Here are additional story starters.</a:t>
            </a:r>
          </a:p>
          <a:p>
            <a:pPr marL="228600" indent="-228600" eaLnBrk="1" hangingPunct="1"/>
            <a:endParaRPr lang="en-US" b="1" i="1" smtClean="0"/>
          </a:p>
          <a:p>
            <a:pPr marL="228600" indent="-228600" eaLnBrk="1" hangingPunct="1"/>
            <a:r>
              <a:rPr lang="en-US" b="1" i="1" smtClean="0"/>
              <a:t>Using Tool 6-12- write an interesting beginning for your story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marL="228600" indent="-228600">
              <a:buFontTx/>
              <a:buAutoNum type="arabicPeriod"/>
            </a:pPr>
            <a:r>
              <a:rPr lang="en-US" b="1" smtClean="0"/>
              <a:t>Tools Red and Green 6-15a&amp;b, 6-16a,b,c</a:t>
            </a:r>
          </a:p>
          <a:p>
            <a:pPr marL="228600" indent="-228600">
              <a:buFontTx/>
              <a:buAutoNum type="arabicPeriod"/>
            </a:pPr>
            <a:r>
              <a:rPr lang="en-US" smtClean="0"/>
              <a:t>Can be called “connector” or signal words. Transitions connect the events in the story. They signal a change in action.</a:t>
            </a:r>
          </a:p>
          <a:p>
            <a:pPr marL="228600" indent="-228600">
              <a:buFontTx/>
              <a:buAutoNum type="arabicPeriod"/>
            </a:pPr>
            <a:endParaRPr lang="en-US" smtClean="0"/>
          </a:p>
          <a:p>
            <a:pPr marL="228600" indent="-228600">
              <a:buFontTx/>
              <a:buAutoNum type="arabicPeriod"/>
            </a:pPr>
            <a:r>
              <a:rPr lang="en-US" smtClean="0"/>
              <a:t>Often start paragraphs, but are not needed at every paragraph. They are easy to spot at the beginning of a paragraph, but are only used as needed to move the story along.</a:t>
            </a:r>
          </a:p>
          <a:p>
            <a:pPr marL="228600" indent="-228600">
              <a:buFontTx/>
              <a:buAutoNum type="arabicPeriod"/>
            </a:pPr>
            <a:endParaRPr lang="en-US" smtClean="0"/>
          </a:p>
          <a:p>
            <a:pPr marL="228600" indent="-228600">
              <a:buFontTx/>
              <a:buAutoNum type="arabicPeriod"/>
            </a:pPr>
            <a:r>
              <a:rPr lang="en-US" smtClean="0"/>
              <a:t>Are used to indicate a change of time or place and show the sequence of events.</a:t>
            </a:r>
          </a:p>
          <a:p>
            <a:pPr marL="228600" indent="-228600">
              <a:buFontTx/>
              <a:buAutoNum type="arabicPeriod"/>
            </a:pPr>
            <a:endParaRPr lang="en-US" smtClean="0"/>
          </a:p>
          <a:p>
            <a:pPr marL="228600" indent="-228600">
              <a:buFontTx/>
              <a:buAutoNum type="arabicPeriod"/>
            </a:pPr>
            <a:r>
              <a:rPr lang="en-US" smtClean="0"/>
              <a:t>Can be found in lots of stories.</a:t>
            </a:r>
          </a:p>
          <a:p>
            <a:pPr marL="228600" indent="-228600">
              <a:buFontTx/>
              <a:buAutoNum type="arabicPeriod"/>
            </a:pPr>
            <a:endParaRPr lang="en-US" smtClean="0"/>
          </a:p>
          <a:p>
            <a:pPr marL="228600" indent="-228600">
              <a:buFontTx/>
              <a:buAutoNum type="arabicPeriod"/>
            </a:pPr>
            <a:r>
              <a:rPr lang="en-US" smtClean="0"/>
              <a:t>Help writers develop a story.</a:t>
            </a:r>
          </a:p>
          <a:p>
            <a:pPr marL="228600" indent="-228600">
              <a:buFontTx/>
              <a:buAutoNum type="arabicPeriod"/>
            </a:pPr>
            <a:endParaRPr lang="en-US" smtClean="0"/>
          </a:p>
          <a:p>
            <a:pPr marL="228600" indent="-228600">
              <a:buFontTx/>
              <a:buAutoNum type="arabicPeriod"/>
            </a:pPr>
            <a:r>
              <a:rPr lang="en-US" smtClean="0"/>
              <a:t>Are different from transitions for expository/information transitions. </a:t>
            </a:r>
          </a:p>
          <a:p>
            <a:pPr marL="228600" indent="-228600">
              <a:buFontTx/>
              <a:buAutoNum type="arabicPeriod"/>
            </a:pPr>
            <a:endParaRPr lang="en-US" smtClean="0"/>
          </a:p>
        </p:txBody>
      </p:sp>
      <p:sp>
        <p:nvSpPr>
          <p:cNvPr id="46084" name="Slide Number Placeholder 3"/>
          <p:cNvSpPr>
            <a:spLocks noGrp="1"/>
          </p:cNvSpPr>
          <p:nvPr>
            <p:ph type="sldNum" sz="quarter" idx="5"/>
          </p:nvPr>
        </p:nvSpPr>
        <p:spPr>
          <a:noFill/>
        </p:spPr>
        <p:txBody>
          <a:bodyPr/>
          <a:lstStyle/>
          <a:p>
            <a:fld id="{86470F20-2FCB-47BA-96D4-14E3B2246E18}" type="slidenum">
              <a:rPr lang="en-US" smtClean="0"/>
              <a:pPr/>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6/16/2013 5:16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6/16/2013 5:16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6/16/2013 5:16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6/16/2013 5:16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6/16/2013 5:16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6/16/2013 5:16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6/16/2013 5:16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6/16/2013 5:16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6/16/2013 5:16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6/16/2013 5:16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6/16/2013 5:16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6/16/2013 5:16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wmf"/></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wmf"/><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image" Target="../media/image18.png"/><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a:t>
            </a:r>
            <a:r>
              <a:rPr lang="en-US" dirty="0" smtClean="0">
                <a:solidFill>
                  <a:schemeClr val="accent1">
                    <a:lumMod val="75000"/>
                  </a:schemeClr>
                </a:solidFill>
              </a:rPr>
              <a:t>Narrative</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a:bodyPr>
          <a:lstStyle/>
          <a:p>
            <a:pPr eaLnBrk="1" fontAlgn="auto" hangingPunct="1">
              <a:spcAft>
                <a:spcPts val="0"/>
              </a:spcAft>
              <a:buFont typeface="Wingdings"/>
              <a:buNone/>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166843"/>
            <a:ext cx="4572000" cy="4524315"/>
          </a:xfrm>
          <a:prstGeom prst="rect">
            <a:avLst/>
          </a:prstGeom>
        </p:spPr>
        <p:txBody>
          <a:bodyPr>
            <a:spAutoFit/>
          </a:bodyPr>
          <a:lstStyle/>
          <a:p>
            <a:pPr marL="228600" indent="-228600" eaLnBrk="1" hangingPunct="1">
              <a:buFontTx/>
              <a:buAutoNum type="arabicPeriod"/>
            </a:pPr>
            <a:r>
              <a:rPr lang="en-US" b="1" i="1" dirty="0" smtClean="0"/>
              <a:t>Stress the where- the setting where the story narrative will take place  (click)</a:t>
            </a:r>
          </a:p>
          <a:p>
            <a:pPr marL="228600" indent="-228600" eaLnBrk="1" hangingPunct="1">
              <a:buFontTx/>
              <a:buAutoNum type="arabicPeriod"/>
            </a:pPr>
            <a:r>
              <a:rPr lang="en-US" b="1" i="1" dirty="0" smtClean="0"/>
              <a:t>Stress the when- the time, the day, the week and so on</a:t>
            </a:r>
          </a:p>
          <a:p>
            <a:pPr marL="228600" indent="-228600" eaLnBrk="1" hangingPunct="1">
              <a:buFontTx/>
              <a:buAutoNum type="arabicPeriod"/>
            </a:pPr>
            <a:r>
              <a:rPr lang="en-US" b="1" i="1" dirty="0" smtClean="0"/>
              <a:t>Using a strong action verb to grab the reader’s attention</a:t>
            </a:r>
          </a:p>
          <a:p>
            <a:pPr marL="228600" indent="-228600" eaLnBrk="1" hangingPunct="1">
              <a:buFontTx/>
              <a:buAutoNum type="arabicPeriod"/>
            </a:pPr>
            <a:r>
              <a:rPr lang="en-US" b="1" i="1" dirty="0" smtClean="0"/>
              <a:t>Introducing a major or minor character (or characters) in the story/narrative.</a:t>
            </a:r>
          </a:p>
          <a:p>
            <a:pPr marL="228600" indent="-228600" eaLnBrk="1" hangingPunct="1">
              <a:buFontTx/>
              <a:buAutoNum type="arabicPeriod"/>
            </a:pPr>
            <a:r>
              <a:rPr lang="en-US" b="1" i="1" dirty="0" smtClean="0"/>
              <a:t>Make an interesting comment-a comment that makes the reader wonder or draws the reading into the story/narrative.</a:t>
            </a:r>
          </a:p>
          <a:p>
            <a:pPr marL="228600" indent="-228600" eaLnBrk="1" hangingPunct="1">
              <a:buFontTx/>
              <a:buAutoNum type="arabicPeriod"/>
            </a:pPr>
            <a:r>
              <a:rPr lang="en-US" b="1" i="1" dirty="0" smtClean="0"/>
              <a:t>Presenting a short dialogue between characters .</a:t>
            </a:r>
          </a:p>
        </p:txBody>
      </p:sp>
      <p:sp>
        <p:nvSpPr>
          <p:cNvPr id="3" name="Text Box 3"/>
          <p:cNvSpPr txBox="1">
            <a:spLocks noChangeArrowheads="1"/>
          </p:cNvSpPr>
          <p:nvPr/>
        </p:nvSpPr>
        <p:spPr bwMode="auto">
          <a:xfrm>
            <a:off x="304800" y="3810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304800" y="3810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
        <p:nvSpPr>
          <p:cNvPr id="11267"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pic>
        <p:nvPicPr>
          <p:cNvPr id="11269" name="Picture 2" descr="C:\Documents and Settings\rfrantu\Local Settings\Temporary Internet Files\Content.IE5\YY29VE07\MCj01856680000[1].wmf"/>
          <p:cNvPicPr>
            <a:picLocks noChangeAspect="1" noChangeArrowheads="1"/>
          </p:cNvPicPr>
          <p:nvPr/>
        </p:nvPicPr>
        <p:blipFill>
          <a:blip r:embed="rId3" cstate="print"/>
          <a:srcRect/>
          <a:stretch>
            <a:fillRect/>
          </a:stretch>
        </p:blipFill>
        <p:spPr bwMode="auto">
          <a:xfrm>
            <a:off x="6934200" y="1143000"/>
            <a:ext cx="1676400" cy="1673225"/>
          </a:xfrm>
          <a:prstGeom prst="rect">
            <a:avLst/>
          </a:prstGeom>
          <a:noFill/>
          <a:ln w="9525">
            <a:noFill/>
            <a:miter lim="800000"/>
            <a:headEnd/>
            <a:tailEnd/>
          </a:ln>
        </p:spPr>
      </p:pic>
      <p:sp>
        <p:nvSpPr>
          <p:cNvPr id="8" name="TextBox 7"/>
          <p:cNvSpPr txBox="1">
            <a:spLocks noChangeArrowheads="1"/>
          </p:cNvSpPr>
          <p:nvPr/>
        </p:nvSpPr>
        <p:spPr bwMode="auto">
          <a:xfrm>
            <a:off x="6629400" y="3048000"/>
            <a:ext cx="2133600" cy="830263"/>
          </a:xfrm>
          <a:prstGeom prst="rect">
            <a:avLst/>
          </a:prstGeom>
          <a:noFill/>
          <a:ln w="9525">
            <a:noFill/>
            <a:miter lim="800000"/>
            <a:headEnd/>
            <a:tailEnd/>
          </a:ln>
        </p:spPr>
        <p:txBody>
          <a:bodyPr>
            <a:spAutoFit/>
          </a:bodyPr>
          <a:lstStyle/>
          <a:p>
            <a:r>
              <a:rPr lang="en-US" sz="2400" dirty="0"/>
              <a:t>Beneath our front porch …</a:t>
            </a:r>
          </a:p>
        </p:txBody>
      </p:sp>
      <p:pic>
        <p:nvPicPr>
          <p:cNvPr id="11271" name="Picture 3" descr="C:\Documents and Settings\rfrantu\Local Settings\Temporary Internet Files\Content.IE5\WYJZT78U\MCj01164400000[1].wmf"/>
          <p:cNvPicPr>
            <a:picLocks noChangeAspect="1" noChangeArrowheads="1"/>
          </p:cNvPicPr>
          <p:nvPr/>
        </p:nvPicPr>
        <p:blipFill>
          <a:blip r:embed="rId4" cstate="print"/>
          <a:srcRect/>
          <a:stretch>
            <a:fillRect/>
          </a:stretch>
        </p:blipFill>
        <p:spPr bwMode="auto">
          <a:xfrm>
            <a:off x="381000" y="3352800"/>
            <a:ext cx="1812925" cy="1792288"/>
          </a:xfrm>
          <a:prstGeom prst="rect">
            <a:avLst/>
          </a:prstGeom>
          <a:noFill/>
          <a:ln w="9525">
            <a:noFill/>
            <a:miter lim="800000"/>
            <a:headEnd/>
            <a:tailEnd/>
          </a:ln>
        </p:spPr>
      </p:pic>
      <p:sp>
        <p:nvSpPr>
          <p:cNvPr id="10" name="TextBox 9"/>
          <p:cNvSpPr txBox="1">
            <a:spLocks noChangeArrowheads="1"/>
          </p:cNvSpPr>
          <p:nvPr/>
        </p:nvSpPr>
        <p:spPr bwMode="auto">
          <a:xfrm>
            <a:off x="381000" y="5181600"/>
            <a:ext cx="2133600" cy="830263"/>
          </a:xfrm>
          <a:prstGeom prst="rect">
            <a:avLst/>
          </a:prstGeom>
          <a:noFill/>
          <a:ln w="9525">
            <a:noFill/>
            <a:miter lim="800000"/>
            <a:headEnd/>
            <a:tailEnd/>
          </a:ln>
        </p:spPr>
        <p:txBody>
          <a:bodyPr>
            <a:spAutoFit/>
          </a:bodyPr>
          <a:lstStyle/>
          <a:p>
            <a:r>
              <a:rPr lang="en-US" sz="2400"/>
              <a:t>It was July when…</a:t>
            </a:r>
          </a:p>
        </p:txBody>
      </p:sp>
      <p:pic>
        <p:nvPicPr>
          <p:cNvPr id="11273" name="Picture 4" descr="C:\Documents and Settings\rfrantu\Local Settings\Temporary Internet Files\Content.IE5\YY29VE07\MCj04398190000[1].png"/>
          <p:cNvPicPr>
            <a:picLocks noChangeAspect="1" noChangeArrowheads="1"/>
          </p:cNvPicPr>
          <p:nvPr/>
        </p:nvPicPr>
        <p:blipFill>
          <a:blip r:embed="rId5" cstate="print"/>
          <a:srcRect/>
          <a:stretch>
            <a:fillRect/>
          </a:stretch>
        </p:blipFill>
        <p:spPr bwMode="auto">
          <a:xfrm>
            <a:off x="2743200" y="990600"/>
            <a:ext cx="1676400" cy="1676400"/>
          </a:xfrm>
          <a:prstGeom prst="rect">
            <a:avLst/>
          </a:prstGeom>
          <a:noFill/>
          <a:ln w="9525">
            <a:noFill/>
            <a:miter lim="800000"/>
            <a:headEnd/>
            <a:tailEnd/>
          </a:ln>
        </p:spPr>
      </p:pic>
      <p:sp>
        <p:nvSpPr>
          <p:cNvPr id="12" name="TextBox 11"/>
          <p:cNvSpPr txBox="1">
            <a:spLocks noChangeArrowheads="1"/>
          </p:cNvSpPr>
          <p:nvPr/>
        </p:nvSpPr>
        <p:spPr bwMode="auto">
          <a:xfrm>
            <a:off x="2514600" y="2667000"/>
            <a:ext cx="2133600" cy="1570038"/>
          </a:xfrm>
          <a:prstGeom prst="rect">
            <a:avLst/>
          </a:prstGeom>
          <a:noFill/>
          <a:ln w="9525">
            <a:noFill/>
            <a:miter lim="800000"/>
            <a:headEnd/>
            <a:tailEnd/>
          </a:ln>
        </p:spPr>
        <p:txBody>
          <a:bodyPr>
            <a:spAutoFit/>
          </a:bodyPr>
          <a:lstStyle/>
          <a:p>
            <a:r>
              <a:rPr lang="en-US" sz="2400" dirty="0"/>
              <a:t>I dropped all the books and then looked up at the librarian.</a:t>
            </a:r>
          </a:p>
        </p:txBody>
      </p:sp>
      <p:pic>
        <p:nvPicPr>
          <p:cNvPr id="11275" name="Picture 5" descr="C:\Documents and Settings\rfrantu\Local Settings\Temporary Internet Files\Content.IE5\PQI1T3ME\MCj03341220000[1].wmf"/>
          <p:cNvPicPr>
            <a:picLocks noChangeAspect="1" noChangeArrowheads="1"/>
          </p:cNvPicPr>
          <p:nvPr/>
        </p:nvPicPr>
        <p:blipFill>
          <a:blip r:embed="rId6" cstate="print"/>
          <a:srcRect/>
          <a:stretch>
            <a:fillRect/>
          </a:stretch>
        </p:blipFill>
        <p:spPr bwMode="auto">
          <a:xfrm>
            <a:off x="4876800" y="2895600"/>
            <a:ext cx="1303338" cy="1824038"/>
          </a:xfrm>
          <a:prstGeom prst="rect">
            <a:avLst/>
          </a:prstGeom>
          <a:noFill/>
          <a:ln w="9525">
            <a:noFill/>
            <a:miter lim="800000"/>
            <a:headEnd/>
            <a:tailEnd/>
          </a:ln>
        </p:spPr>
      </p:pic>
      <p:sp>
        <p:nvSpPr>
          <p:cNvPr id="14" name="TextBox 13"/>
          <p:cNvSpPr txBox="1">
            <a:spLocks noChangeArrowheads="1"/>
          </p:cNvSpPr>
          <p:nvPr/>
        </p:nvSpPr>
        <p:spPr bwMode="auto">
          <a:xfrm>
            <a:off x="4648200" y="1143000"/>
            <a:ext cx="1981200" cy="1570038"/>
          </a:xfrm>
          <a:prstGeom prst="rect">
            <a:avLst/>
          </a:prstGeom>
          <a:noFill/>
          <a:ln w="9525">
            <a:noFill/>
            <a:miter lim="800000"/>
            <a:headEnd/>
            <a:tailEnd/>
          </a:ln>
        </p:spPr>
        <p:txBody>
          <a:bodyPr>
            <a:spAutoFit/>
          </a:bodyPr>
          <a:lstStyle/>
          <a:p>
            <a:r>
              <a:rPr lang="en-US" sz="2400" dirty="0"/>
              <a:t>The farmer who lived far out on County Road 9 ...</a:t>
            </a:r>
          </a:p>
        </p:txBody>
      </p:sp>
      <p:pic>
        <p:nvPicPr>
          <p:cNvPr id="11277" name="Picture 6" descr="C:\Documents and Settings\rfrantu\My Documents\My Pictures\Microsoft Clip Organizer\j0283654.gif"/>
          <p:cNvPicPr>
            <a:picLocks noChangeAspect="1" noChangeArrowheads="1" noCrop="1"/>
          </p:cNvPicPr>
          <p:nvPr/>
        </p:nvPicPr>
        <p:blipFill>
          <a:blip r:embed="rId7" cstate="print"/>
          <a:srcRect/>
          <a:stretch>
            <a:fillRect/>
          </a:stretch>
        </p:blipFill>
        <p:spPr bwMode="auto">
          <a:xfrm>
            <a:off x="2057400" y="5029200"/>
            <a:ext cx="1265238" cy="1371600"/>
          </a:xfrm>
          <a:prstGeom prst="rect">
            <a:avLst/>
          </a:prstGeom>
          <a:noFill/>
          <a:ln w="9525">
            <a:noFill/>
            <a:miter lim="800000"/>
            <a:headEnd/>
            <a:tailEnd/>
          </a:ln>
        </p:spPr>
      </p:pic>
      <p:sp>
        <p:nvSpPr>
          <p:cNvPr id="16" name="TextBox 15"/>
          <p:cNvSpPr txBox="1">
            <a:spLocks noChangeArrowheads="1"/>
          </p:cNvSpPr>
          <p:nvPr/>
        </p:nvSpPr>
        <p:spPr bwMode="auto">
          <a:xfrm>
            <a:off x="3429000" y="5257800"/>
            <a:ext cx="2133600" cy="1200150"/>
          </a:xfrm>
          <a:prstGeom prst="rect">
            <a:avLst/>
          </a:prstGeom>
          <a:noFill/>
          <a:ln w="9525">
            <a:noFill/>
            <a:miter lim="800000"/>
            <a:headEnd/>
            <a:tailEnd/>
          </a:ln>
        </p:spPr>
        <p:txBody>
          <a:bodyPr>
            <a:spAutoFit/>
          </a:bodyPr>
          <a:lstStyle/>
          <a:p>
            <a:r>
              <a:rPr lang="en-US" sz="2400" dirty="0"/>
              <a:t>What do you think? Should I just give up?</a:t>
            </a:r>
          </a:p>
        </p:txBody>
      </p:sp>
      <p:pic>
        <p:nvPicPr>
          <p:cNvPr id="11279" name="Picture 7" descr="C:\Documents and Settings\rfrantu\Local Settings\Temporary Internet Files\Content.IE5\WYJZT78U\MCj04404860000[1].wmf"/>
          <p:cNvPicPr>
            <a:picLocks noChangeAspect="1" noChangeArrowheads="1"/>
          </p:cNvPicPr>
          <p:nvPr/>
        </p:nvPicPr>
        <p:blipFill>
          <a:blip r:embed="rId8" cstate="print"/>
          <a:srcRect/>
          <a:stretch>
            <a:fillRect/>
          </a:stretch>
        </p:blipFill>
        <p:spPr bwMode="auto">
          <a:xfrm>
            <a:off x="6172200" y="4724400"/>
            <a:ext cx="1143000" cy="1828800"/>
          </a:xfrm>
          <a:prstGeom prst="rect">
            <a:avLst/>
          </a:prstGeom>
          <a:noFill/>
          <a:ln w="9525">
            <a:noFill/>
            <a:miter lim="800000"/>
            <a:headEnd/>
            <a:tailEnd/>
          </a:ln>
        </p:spPr>
      </p:pic>
      <p:sp>
        <p:nvSpPr>
          <p:cNvPr id="18" name="TextBox 17"/>
          <p:cNvSpPr txBox="1">
            <a:spLocks noChangeArrowheads="1"/>
          </p:cNvSpPr>
          <p:nvPr/>
        </p:nvSpPr>
        <p:spPr bwMode="auto">
          <a:xfrm>
            <a:off x="7315200" y="4572000"/>
            <a:ext cx="1600200" cy="2308225"/>
          </a:xfrm>
          <a:prstGeom prst="rect">
            <a:avLst/>
          </a:prstGeom>
          <a:noFill/>
          <a:ln w="9525">
            <a:noFill/>
            <a:miter lim="800000"/>
            <a:headEnd/>
            <a:tailEnd/>
          </a:ln>
        </p:spPr>
        <p:txBody>
          <a:bodyPr>
            <a:spAutoFit/>
          </a:bodyPr>
          <a:lstStyle/>
          <a:p>
            <a:r>
              <a:rPr lang="en-US" sz="2400"/>
              <a:t>“What’s the problem ?” his little brother asked.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304800" y="4572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Interesting Beginnings </a:t>
            </a:r>
          </a:p>
        </p:txBody>
      </p:sp>
      <p:sp>
        <p:nvSpPr>
          <p:cNvPr id="12291"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4</a:t>
            </a:r>
          </a:p>
        </p:txBody>
      </p:sp>
      <p:pic>
        <p:nvPicPr>
          <p:cNvPr id="12293" name="Picture 2" descr="C:\Documents and Settings\rfrantu\Local Settings\Temporary Internet Files\Content.IE5\YY29VE07\MCj01856680000[1].wmf"/>
          <p:cNvPicPr>
            <a:picLocks noChangeAspect="1" noChangeArrowheads="1"/>
          </p:cNvPicPr>
          <p:nvPr/>
        </p:nvPicPr>
        <p:blipFill>
          <a:blip r:embed="rId3" cstate="print"/>
          <a:srcRect/>
          <a:stretch>
            <a:fillRect/>
          </a:stretch>
        </p:blipFill>
        <p:spPr bwMode="auto">
          <a:xfrm>
            <a:off x="6858000" y="1447800"/>
            <a:ext cx="1676400" cy="1673225"/>
          </a:xfrm>
          <a:prstGeom prst="rect">
            <a:avLst/>
          </a:prstGeom>
          <a:noFill/>
          <a:ln w="9525">
            <a:noFill/>
            <a:miter lim="800000"/>
            <a:headEnd/>
            <a:tailEnd/>
          </a:ln>
        </p:spPr>
      </p:pic>
      <p:sp>
        <p:nvSpPr>
          <p:cNvPr id="10" name="TextBox 9"/>
          <p:cNvSpPr txBox="1">
            <a:spLocks noChangeArrowheads="1"/>
          </p:cNvSpPr>
          <p:nvPr/>
        </p:nvSpPr>
        <p:spPr bwMode="auto">
          <a:xfrm>
            <a:off x="457200" y="3810000"/>
            <a:ext cx="2133600" cy="1570038"/>
          </a:xfrm>
          <a:prstGeom prst="rect">
            <a:avLst/>
          </a:prstGeom>
          <a:noFill/>
          <a:ln w="9525">
            <a:noFill/>
            <a:miter lim="800000"/>
            <a:headEnd/>
            <a:tailEnd/>
          </a:ln>
        </p:spPr>
        <p:txBody>
          <a:bodyPr>
            <a:spAutoFit/>
          </a:bodyPr>
          <a:lstStyle/>
          <a:p>
            <a:r>
              <a:rPr lang="en-US" sz="2400" dirty="0"/>
              <a:t>He had recently immigrated to the United States…</a:t>
            </a:r>
          </a:p>
        </p:txBody>
      </p:sp>
      <p:pic>
        <p:nvPicPr>
          <p:cNvPr id="12295" name="Picture 4" descr="C:\Documents and Settings\rfrantu\Local Settings\Temporary Internet Files\Content.IE5\YY29VE07\MCj04398190000[1].png"/>
          <p:cNvPicPr>
            <a:picLocks noChangeAspect="1" noChangeArrowheads="1"/>
          </p:cNvPicPr>
          <p:nvPr/>
        </p:nvPicPr>
        <p:blipFill>
          <a:blip r:embed="rId4" cstate="print"/>
          <a:srcRect/>
          <a:stretch>
            <a:fillRect/>
          </a:stretch>
        </p:blipFill>
        <p:spPr bwMode="auto">
          <a:xfrm>
            <a:off x="2819400" y="1676400"/>
            <a:ext cx="1676400" cy="1676400"/>
          </a:xfrm>
          <a:prstGeom prst="rect">
            <a:avLst/>
          </a:prstGeom>
          <a:noFill/>
          <a:ln w="9525">
            <a:noFill/>
            <a:miter lim="800000"/>
            <a:headEnd/>
            <a:tailEnd/>
          </a:ln>
        </p:spPr>
      </p:pic>
      <p:sp>
        <p:nvSpPr>
          <p:cNvPr id="12" name="TextBox 11"/>
          <p:cNvSpPr txBox="1">
            <a:spLocks noChangeArrowheads="1"/>
          </p:cNvSpPr>
          <p:nvPr/>
        </p:nvSpPr>
        <p:spPr bwMode="auto">
          <a:xfrm>
            <a:off x="2590800" y="3276600"/>
            <a:ext cx="2133600" cy="1938338"/>
          </a:xfrm>
          <a:prstGeom prst="rect">
            <a:avLst/>
          </a:prstGeom>
          <a:noFill/>
          <a:ln w="9525">
            <a:noFill/>
            <a:miter lim="800000"/>
            <a:headEnd/>
            <a:tailEnd/>
          </a:ln>
        </p:spPr>
        <p:txBody>
          <a:bodyPr>
            <a:spAutoFit/>
          </a:bodyPr>
          <a:lstStyle/>
          <a:p>
            <a:r>
              <a:rPr lang="en-US" sz="2400"/>
              <a:t>The rock star had overcome great adversities in her life…</a:t>
            </a:r>
          </a:p>
        </p:txBody>
      </p:sp>
      <p:pic>
        <p:nvPicPr>
          <p:cNvPr id="12297" name="Picture 7" descr="C:\Documents and Settings\rfrantu\Local Settings\Temporary Internet Files\Content.IE5\WYJZT78U\MCj04404860000[1].wmf"/>
          <p:cNvPicPr>
            <a:picLocks noChangeAspect="1" noChangeArrowheads="1"/>
          </p:cNvPicPr>
          <p:nvPr/>
        </p:nvPicPr>
        <p:blipFill>
          <a:blip r:embed="rId5" cstate="print"/>
          <a:srcRect/>
          <a:stretch>
            <a:fillRect/>
          </a:stretch>
        </p:blipFill>
        <p:spPr bwMode="auto">
          <a:xfrm>
            <a:off x="4572000" y="4800600"/>
            <a:ext cx="1143000" cy="1828800"/>
          </a:xfrm>
          <a:prstGeom prst="rect">
            <a:avLst/>
          </a:prstGeom>
          <a:noFill/>
          <a:ln w="9525">
            <a:noFill/>
            <a:miter lim="800000"/>
            <a:headEnd/>
            <a:tailEnd/>
          </a:ln>
        </p:spPr>
      </p:pic>
      <p:sp>
        <p:nvSpPr>
          <p:cNvPr id="18" name="TextBox 17"/>
          <p:cNvSpPr txBox="1">
            <a:spLocks noChangeArrowheads="1"/>
          </p:cNvSpPr>
          <p:nvPr/>
        </p:nvSpPr>
        <p:spPr bwMode="auto">
          <a:xfrm>
            <a:off x="5867400" y="5029200"/>
            <a:ext cx="2286000" cy="1570038"/>
          </a:xfrm>
          <a:prstGeom prst="rect">
            <a:avLst/>
          </a:prstGeom>
          <a:noFill/>
          <a:ln w="9525">
            <a:noFill/>
            <a:miter lim="800000"/>
            <a:headEnd/>
            <a:tailEnd/>
          </a:ln>
        </p:spPr>
        <p:txBody>
          <a:bodyPr>
            <a:spAutoFit/>
          </a:bodyPr>
          <a:lstStyle/>
          <a:p>
            <a:r>
              <a:rPr lang="en-US" sz="2400"/>
              <a:t>She never seemed to fit in any where she went…</a:t>
            </a:r>
          </a:p>
        </p:txBody>
      </p:sp>
      <p:sp>
        <p:nvSpPr>
          <p:cNvPr id="17" name="TextBox 16"/>
          <p:cNvSpPr txBox="1">
            <a:spLocks noChangeArrowheads="1"/>
          </p:cNvSpPr>
          <p:nvPr/>
        </p:nvSpPr>
        <p:spPr bwMode="auto">
          <a:xfrm>
            <a:off x="6019800" y="3200400"/>
            <a:ext cx="2819400" cy="1200150"/>
          </a:xfrm>
          <a:prstGeom prst="rect">
            <a:avLst/>
          </a:prstGeom>
          <a:noFill/>
          <a:ln w="9525">
            <a:noFill/>
            <a:miter lim="800000"/>
            <a:headEnd/>
            <a:tailEnd/>
          </a:ln>
        </p:spPr>
        <p:txBody>
          <a:bodyPr>
            <a:spAutoFit/>
          </a:bodyPr>
          <a:lstStyle/>
          <a:p>
            <a:r>
              <a:rPr lang="en-US" sz="2400" dirty="0"/>
              <a:t>One day I found a strange box beneath our front porch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p:spPr>
        <p:txBody>
          <a:bodyPr/>
          <a:lstStyle/>
          <a:p>
            <a:fld id="{52A76AA0-93F3-4991-9CAE-D46E138C6350}" type="slidenum">
              <a:rPr lang="en-US" smtClean="0"/>
              <a:pPr/>
              <a:t>13</a:t>
            </a:fld>
            <a:endParaRPr lang="en-US" smtClean="0"/>
          </a:p>
        </p:txBody>
      </p:sp>
      <p:sp>
        <p:nvSpPr>
          <p:cNvPr id="3" name="Oval 2"/>
          <p:cNvSpPr/>
          <p:nvPr/>
        </p:nvSpPr>
        <p:spPr>
          <a:xfrm>
            <a:off x="228600" y="9906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a:t>
            </a:r>
            <a:r>
              <a:rPr lang="en-US" sz="3200" dirty="0" smtClean="0">
                <a:solidFill>
                  <a:srgbClr val="7030A0"/>
                </a:solidFill>
              </a:rPr>
              <a:t>5</a:t>
            </a:r>
            <a:endParaRPr lang="en-US" sz="3200" dirty="0">
              <a:solidFill>
                <a:srgbClr val="7030A0"/>
              </a:solidFill>
            </a:endParaRPr>
          </a:p>
        </p:txBody>
      </p:sp>
      <p:sp>
        <p:nvSpPr>
          <p:cNvPr id="13316"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a:solidFill>
                  <a:srgbClr val="7030A0"/>
                </a:solidFill>
              </a:rPr>
              <a:t>Story Transitions</a:t>
            </a:r>
          </a:p>
        </p:txBody>
      </p:sp>
      <p:sp>
        <p:nvSpPr>
          <p:cNvPr id="5" name="Regular Pentagon 4"/>
          <p:cNvSpPr/>
          <p:nvPr/>
        </p:nvSpPr>
        <p:spPr>
          <a:xfrm>
            <a:off x="0" y="38100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Can be </a:t>
            </a:r>
            <a:r>
              <a:rPr lang="en-US" sz="1800" b="1" dirty="0">
                <a:solidFill>
                  <a:schemeClr val="tx1"/>
                </a:solidFill>
              </a:rPr>
              <a:t>called </a:t>
            </a:r>
            <a:r>
              <a:rPr lang="en-US" sz="1800" dirty="0">
                <a:solidFill>
                  <a:schemeClr val="tx1"/>
                </a:solidFill>
              </a:rPr>
              <a:t>“connectors’ or signal words.</a:t>
            </a:r>
          </a:p>
        </p:txBody>
      </p:sp>
      <p:sp>
        <p:nvSpPr>
          <p:cNvPr id="6" name="Regular Pentagon 5"/>
          <p:cNvSpPr/>
          <p:nvPr/>
        </p:nvSpPr>
        <p:spPr>
          <a:xfrm>
            <a:off x="6553200" y="1295400"/>
            <a:ext cx="2286000" cy="22860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Often</a:t>
            </a:r>
            <a:r>
              <a:rPr lang="en-US" sz="1800" b="1" dirty="0">
                <a:solidFill>
                  <a:schemeClr val="tx1"/>
                </a:solidFill>
              </a:rPr>
              <a:t> start </a:t>
            </a:r>
            <a:r>
              <a:rPr lang="en-US" sz="1800" dirty="0">
                <a:solidFill>
                  <a:schemeClr val="tx1"/>
                </a:solidFill>
              </a:rPr>
              <a:t>paragraphs, but are not needed at every paragraph.</a:t>
            </a:r>
          </a:p>
        </p:txBody>
      </p:sp>
      <p:sp>
        <p:nvSpPr>
          <p:cNvPr id="7" name="Regular Pentagon 6"/>
          <p:cNvSpPr/>
          <p:nvPr/>
        </p:nvSpPr>
        <p:spPr>
          <a:xfrm>
            <a:off x="3962400" y="2133600"/>
            <a:ext cx="22860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Are used to </a:t>
            </a:r>
            <a:r>
              <a:rPr lang="en-US" sz="1800" b="1" dirty="0">
                <a:solidFill>
                  <a:schemeClr val="tx1"/>
                </a:solidFill>
              </a:rPr>
              <a:t>indicate</a:t>
            </a:r>
            <a:r>
              <a:rPr lang="en-US" sz="1800" dirty="0">
                <a:solidFill>
                  <a:schemeClr val="tx1"/>
                </a:solidFill>
              </a:rPr>
              <a:t> a change of time or place and </a:t>
            </a:r>
            <a:r>
              <a:rPr lang="en-US" sz="1800" b="1" dirty="0">
                <a:solidFill>
                  <a:schemeClr val="tx1"/>
                </a:solidFill>
              </a:rPr>
              <a:t>show</a:t>
            </a:r>
            <a:r>
              <a:rPr lang="en-US" sz="1800" dirty="0">
                <a:solidFill>
                  <a:schemeClr val="tx1"/>
                </a:solidFill>
              </a:rPr>
              <a:t> the sequence of events .</a:t>
            </a:r>
          </a:p>
        </p:txBody>
      </p:sp>
      <p:sp>
        <p:nvSpPr>
          <p:cNvPr id="8" name="Regular Pentagon 7"/>
          <p:cNvSpPr/>
          <p:nvPr/>
        </p:nvSpPr>
        <p:spPr>
          <a:xfrm>
            <a:off x="5867400" y="41148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Can be found </a:t>
            </a:r>
            <a:r>
              <a:rPr lang="en-US" sz="1800" dirty="0">
                <a:solidFill>
                  <a:schemeClr val="tx1"/>
                </a:solidFill>
              </a:rPr>
              <a:t>in lots of stories.</a:t>
            </a:r>
          </a:p>
        </p:txBody>
      </p:sp>
      <p:sp>
        <p:nvSpPr>
          <p:cNvPr id="9" name="Regular Pentagon 8"/>
          <p:cNvSpPr/>
          <p:nvPr/>
        </p:nvSpPr>
        <p:spPr>
          <a:xfrm>
            <a:off x="1524000" y="1676400"/>
            <a:ext cx="2209800" cy="23622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Help</a:t>
            </a:r>
            <a:r>
              <a:rPr lang="en-US" sz="1800" dirty="0">
                <a:solidFill>
                  <a:schemeClr val="tx1"/>
                </a:solidFill>
              </a:rPr>
              <a:t> writers develop a story.</a:t>
            </a:r>
          </a:p>
        </p:txBody>
      </p:sp>
      <p:sp>
        <p:nvSpPr>
          <p:cNvPr id="10" name="Regular Pentagon 9"/>
          <p:cNvSpPr/>
          <p:nvPr/>
        </p:nvSpPr>
        <p:spPr>
          <a:xfrm>
            <a:off x="2362200" y="4114800"/>
            <a:ext cx="2209800" cy="2438400"/>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solidFill>
                  <a:schemeClr val="tx1"/>
                </a:solidFill>
              </a:rPr>
              <a:t>Are </a:t>
            </a:r>
            <a:r>
              <a:rPr lang="en-US" sz="1800" b="1" dirty="0">
                <a:solidFill>
                  <a:schemeClr val="tx1"/>
                </a:solidFill>
              </a:rPr>
              <a:t>different </a:t>
            </a:r>
            <a:r>
              <a:rPr lang="en-US" sz="1800" dirty="0">
                <a:solidFill>
                  <a:schemeClr val="tx1"/>
                </a:solidFill>
              </a:rPr>
              <a:t>from transitions for expository transitions.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80">
                                          <p:stCondLst>
                                            <p:cond delay="0"/>
                                          </p:stCondLst>
                                        </p:cTn>
                                        <p:tgtEl>
                                          <p:spTgt spid="8"/>
                                        </p:tgtEl>
                                      </p:cBhvr>
                                    </p:animEffect>
                                    <p:anim calcmode="lin" valueType="num">
                                      <p:cBhvr>
                                        <p:cTn id="6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7" dur="26">
                                          <p:stCondLst>
                                            <p:cond delay="650"/>
                                          </p:stCondLst>
                                        </p:cTn>
                                        <p:tgtEl>
                                          <p:spTgt spid="8"/>
                                        </p:tgtEl>
                                      </p:cBhvr>
                                      <p:to x="100000" y="60000"/>
                                    </p:animScale>
                                    <p:animScale>
                                      <p:cBhvr>
                                        <p:cTn id="68" dur="166" decel="50000">
                                          <p:stCondLst>
                                            <p:cond delay="676"/>
                                          </p:stCondLst>
                                        </p:cTn>
                                        <p:tgtEl>
                                          <p:spTgt spid="8"/>
                                        </p:tgtEl>
                                      </p:cBhvr>
                                      <p:to x="100000" y="100000"/>
                                    </p:animScale>
                                    <p:animScale>
                                      <p:cBhvr>
                                        <p:cTn id="69" dur="26">
                                          <p:stCondLst>
                                            <p:cond delay="1312"/>
                                          </p:stCondLst>
                                        </p:cTn>
                                        <p:tgtEl>
                                          <p:spTgt spid="8"/>
                                        </p:tgtEl>
                                      </p:cBhvr>
                                      <p:to x="100000" y="80000"/>
                                    </p:animScale>
                                    <p:animScale>
                                      <p:cBhvr>
                                        <p:cTn id="70" dur="166" decel="50000">
                                          <p:stCondLst>
                                            <p:cond delay="1338"/>
                                          </p:stCondLst>
                                        </p:cTn>
                                        <p:tgtEl>
                                          <p:spTgt spid="8"/>
                                        </p:tgtEl>
                                      </p:cBhvr>
                                      <p:to x="100000" y="100000"/>
                                    </p:animScale>
                                    <p:animScale>
                                      <p:cBhvr>
                                        <p:cTn id="71" dur="26">
                                          <p:stCondLst>
                                            <p:cond delay="1642"/>
                                          </p:stCondLst>
                                        </p:cTn>
                                        <p:tgtEl>
                                          <p:spTgt spid="8"/>
                                        </p:tgtEl>
                                      </p:cBhvr>
                                      <p:to x="100000" y="90000"/>
                                    </p:animScale>
                                    <p:animScale>
                                      <p:cBhvr>
                                        <p:cTn id="72" dur="166" decel="50000">
                                          <p:stCondLst>
                                            <p:cond delay="1668"/>
                                          </p:stCondLst>
                                        </p:cTn>
                                        <p:tgtEl>
                                          <p:spTgt spid="8"/>
                                        </p:tgtEl>
                                      </p:cBhvr>
                                      <p:to x="100000" y="100000"/>
                                    </p:animScale>
                                    <p:animScale>
                                      <p:cBhvr>
                                        <p:cTn id="73" dur="26">
                                          <p:stCondLst>
                                            <p:cond delay="1808"/>
                                          </p:stCondLst>
                                        </p:cTn>
                                        <p:tgtEl>
                                          <p:spTgt spid="8"/>
                                        </p:tgtEl>
                                      </p:cBhvr>
                                      <p:to x="100000" y="95000"/>
                                    </p:animScale>
                                    <p:animScale>
                                      <p:cBhvr>
                                        <p:cTn id="74" dur="166" decel="50000">
                                          <p:stCondLst>
                                            <p:cond delay="1834"/>
                                          </p:stCondLst>
                                        </p:cTn>
                                        <p:tgtEl>
                                          <p:spTgt spid="8"/>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down)">
                                      <p:cBhvr>
                                        <p:cTn id="79" dur="580">
                                          <p:stCondLst>
                                            <p:cond delay="0"/>
                                          </p:stCondLst>
                                        </p:cTn>
                                        <p:tgtEl>
                                          <p:spTgt spid="9"/>
                                        </p:tgtEl>
                                      </p:cBhvr>
                                    </p:animEffect>
                                    <p:anim calcmode="lin" valueType="num">
                                      <p:cBhvr>
                                        <p:cTn id="8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5" dur="26">
                                          <p:stCondLst>
                                            <p:cond delay="650"/>
                                          </p:stCondLst>
                                        </p:cTn>
                                        <p:tgtEl>
                                          <p:spTgt spid="9"/>
                                        </p:tgtEl>
                                      </p:cBhvr>
                                      <p:to x="100000" y="60000"/>
                                    </p:animScale>
                                    <p:animScale>
                                      <p:cBhvr>
                                        <p:cTn id="86" dur="166" decel="50000">
                                          <p:stCondLst>
                                            <p:cond delay="676"/>
                                          </p:stCondLst>
                                        </p:cTn>
                                        <p:tgtEl>
                                          <p:spTgt spid="9"/>
                                        </p:tgtEl>
                                      </p:cBhvr>
                                      <p:to x="100000" y="100000"/>
                                    </p:animScale>
                                    <p:animScale>
                                      <p:cBhvr>
                                        <p:cTn id="87" dur="26">
                                          <p:stCondLst>
                                            <p:cond delay="1312"/>
                                          </p:stCondLst>
                                        </p:cTn>
                                        <p:tgtEl>
                                          <p:spTgt spid="9"/>
                                        </p:tgtEl>
                                      </p:cBhvr>
                                      <p:to x="100000" y="80000"/>
                                    </p:animScale>
                                    <p:animScale>
                                      <p:cBhvr>
                                        <p:cTn id="88" dur="166" decel="50000">
                                          <p:stCondLst>
                                            <p:cond delay="1338"/>
                                          </p:stCondLst>
                                        </p:cTn>
                                        <p:tgtEl>
                                          <p:spTgt spid="9"/>
                                        </p:tgtEl>
                                      </p:cBhvr>
                                      <p:to x="100000" y="100000"/>
                                    </p:animScale>
                                    <p:animScale>
                                      <p:cBhvr>
                                        <p:cTn id="89" dur="26">
                                          <p:stCondLst>
                                            <p:cond delay="1642"/>
                                          </p:stCondLst>
                                        </p:cTn>
                                        <p:tgtEl>
                                          <p:spTgt spid="9"/>
                                        </p:tgtEl>
                                      </p:cBhvr>
                                      <p:to x="100000" y="90000"/>
                                    </p:animScale>
                                    <p:animScale>
                                      <p:cBhvr>
                                        <p:cTn id="90" dur="166" decel="50000">
                                          <p:stCondLst>
                                            <p:cond delay="1668"/>
                                          </p:stCondLst>
                                        </p:cTn>
                                        <p:tgtEl>
                                          <p:spTgt spid="9"/>
                                        </p:tgtEl>
                                      </p:cBhvr>
                                      <p:to x="100000" y="100000"/>
                                    </p:animScale>
                                    <p:animScale>
                                      <p:cBhvr>
                                        <p:cTn id="91" dur="26">
                                          <p:stCondLst>
                                            <p:cond delay="1808"/>
                                          </p:stCondLst>
                                        </p:cTn>
                                        <p:tgtEl>
                                          <p:spTgt spid="9"/>
                                        </p:tgtEl>
                                      </p:cBhvr>
                                      <p:to x="100000" y="95000"/>
                                    </p:animScale>
                                    <p:animScale>
                                      <p:cBhvr>
                                        <p:cTn id="92" dur="166" decel="50000">
                                          <p:stCondLst>
                                            <p:cond delay="1834"/>
                                          </p:stCondLst>
                                        </p:cTn>
                                        <p:tgtEl>
                                          <p:spTgt spid="9"/>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wipe(down)">
                                      <p:cBhvr>
                                        <p:cTn id="97" dur="580">
                                          <p:stCondLst>
                                            <p:cond delay="0"/>
                                          </p:stCondLst>
                                        </p:cTn>
                                        <p:tgtEl>
                                          <p:spTgt spid="10"/>
                                        </p:tgtEl>
                                      </p:cBhvr>
                                    </p:animEffect>
                                    <p:anim calcmode="lin" valueType="num">
                                      <p:cBhvr>
                                        <p:cTn id="9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3" dur="26">
                                          <p:stCondLst>
                                            <p:cond delay="650"/>
                                          </p:stCondLst>
                                        </p:cTn>
                                        <p:tgtEl>
                                          <p:spTgt spid="10"/>
                                        </p:tgtEl>
                                      </p:cBhvr>
                                      <p:to x="100000" y="60000"/>
                                    </p:animScale>
                                    <p:animScale>
                                      <p:cBhvr>
                                        <p:cTn id="104" dur="166" decel="50000">
                                          <p:stCondLst>
                                            <p:cond delay="676"/>
                                          </p:stCondLst>
                                        </p:cTn>
                                        <p:tgtEl>
                                          <p:spTgt spid="10"/>
                                        </p:tgtEl>
                                      </p:cBhvr>
                                      <p:to x="100000" y="100000"/>
                                    </p:animScale>
                                    <p:animScale>
                                      <p:cBhvr>
                                        <p:cTn id="105" dur="26">
                                          <p:stCondLst>
                                            <p:cond delay="1312"/>
                                          </p:stCondLst>
                                        </p:cTn>
                                        <p:tgtEl>
                                          <p:spTgt spid="10"/>
                                        </p:tgtEl>
                                      </p:cBhvr>
                                      <p:to x="100000" y="80000"/>
                                    </p:animScale>
                                    <p:animScale>
                                      <p:cBhvr>
                                        <p:cTn id="106" dur="166" decel="50000">
                                          <p:stCondLst>
                                            <p:cond delay="1338"/>
                                          </p:stCondLst>
                                        </p:cTn>
                                        <p:tgtEl>
                                          <p:spTgt spid="10"/>
                                        </p:tgtEl>
                                      </p:cBhvr>
                                      <p:to x="100000" y="100000"/>
                                    </p:animScale>
                                    <p:animScale>
                                      <p:cBhvr>
                                        <p:cTn id="107" dur="26">
                                          <p:stCondLst>
                                            <p:cond delay="1642"/>
                                          </p:stCondLst>
                                        </p:cTn>
                                        <p:tgtEl>
                                          <p:spTgt spid="10"/>
                                        </p:tgtEl>
                                      </p:cBhvr>
                                      <p:to x="100000" y="90000"/>
                                    </p:animScale>
                                    <p:animScale>
                                      <p:cBhvr>
                                        <p:cTn id="108" dur="166" decel="50000">
                                          <p:stCondLst>
                                            <p:cond delay="1668"/>
                                          </p:stCondLst>
                                        </p:cTn>
                                        <p:tgtEl>
                                          <p:spTgt spid="10"/>
                                        </p:tgtEl>
                                      </p:cBhvr>
                                      <p:to x="100000" y="100000"/>
                                    </p:animScale>
                                    <p:animScale>
                                      <p:cBhvr>
                                        <p:cTn id="109" dur="26">
                                          <p:stCondLst>
                                            <p:cond delay="1808"/>
                                          </p:stCondLst>
                                        </p:cTn>
                                        <p:tgtEl>
                                          <p:spTgt spid="10"/>
                                        </p:tgtEl>
                                      </p:cBhvr>
                                      <p:to x="100000" y="95000"/>
                                    </p:animScale>
                                    <p:animScale>
                                      <p:cBhvr>
                                        <p:cTn id="11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2828836"/>
            <a:ext cx="5486400" cy="2862322"/>
          </a:xfrm>
          <a:prstGeom prst="rect">
            <a:avLst/>
          </a:prstGeom>
        </p:spPr>
        <p:txBody>
          <a:bodyPr wrap="square">
            <a:spAutoFit/>
          </a:bodyPr>
          <a:lstStyle/>
          <a:p>
            <a:pPr marL="228600" indent="-228600" eaLnBrk="1" hangingPunct="1">
              <a:buFontTx/>
              <a:buAutoNum type="arabicPeriod"/>
            </a:pPr>
            <a:r>
              <a:rPr lang="en-US" sz="3600" b="1" i="1" dirty="0" smtClean="0"/>
              <a:t>Note a feeling</a:t>
            </a:r>
          </a:p>
          <a:p>
            <a:pPr marL="228600" indent="-228600" eaLnBrk="1" hangingPunct="1">
              <a:buFontTx/>
              <a:buAutoNum type="arabicPeriod"/>
            </a:pPr>
            <a:r>
              <a:rPr lang="en-US" sz="3600" b="1" i="1" dirty="0" smtClean="0"/>
              <a:t>Remember a character   </a:t>
            </a:r>
          </a:p>
          <a:p>
            <a:pPr marL="228600" indent="-228600" eaLnBrk="1" hangingPunct="1">
              <a:buFontTx/>
              <a:buAutoNum type="arabicPeriod"/>
            </a:pPr>
            <a:r>
              <a:rPr lang="en-US" sz="3600" b="1" i="1" dirty="0" smtClean="0"/>
              <a:t>Think about the story</a:t>
            </a:r>
          </a:p>
          <a:p>
            <a:pPr marL="228600" indent="-228600" eaLnBrk="1" hangingPunct="1">
              <a:buFontTx/>
              <a:buAutoNum type="arabicPeriod"/>
            </a:pPr>
            <a:r>
              <a:rPr lang="en-US" sz="3600" b="1" i="1" dirty="0" smtClean="0"/>
              <a:t>Get to the point </a:t>
            </a:r>
          </a:p>
        </p:txBody>
      </p:sp>
      <p:sp>
        <p:nvSpPr>
          <p:cNvPr id="3"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Memorable Endings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dirty="0">
                <a:solidFill>
                  <a:srgbClr val="7030A0"/>
                </a:solidFill>
              </a:rPr>
              <a:t>Memorable Endings </a:t>
            </a:r>
          </a:p>
        </p:txBody>
      </p:sp>
      <p:sp>
        <p:nvSpPr>
          <p:cNvPr id="5" name="Oval 4"/>
          <p:cNvSpPr/>
          <p:nvPr/>
        </p:nvSpPr>
        <p:spPr>
          <a:xfrm>
            <a:off x="228600" y="4572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 6</a:t>
            </a:r>
          </a:p>
        </p:txBody>
      </p:sp>
      <p:pic>
        <p:nvPicPr>
          <p:cNvPr id="16388" name="Picture 2" descr="C:\Documents and Settings\rfrantu\Local Settings\Temporary Internet Files\Content.IE5\PQI1T3ME\MCj04404880000[1].wmf"/>
          <p:cNvPicPr>
            <a:picLocks noChangeAspect="1" noChangeArrowheads="1"/>
          </p:cNvPicPr>
          <p:nvPr/>
        </p:nvPicPr>
        <p:blipFill>
          <a:blip r:embed="rId3" cstate="print"/>
          <a:srcRect/>
          <a:stretch>
            <a:fillRect/>
          </a:stretch>
        </p:blipFill>
        <p:spPr bwMode="auto">
          <a:xfrm>
            <a:off x="7239000" y="1524000"/>
            <a:ext cx="1390650" cy="1828800"/>
          </a:xfrm>
          <a:prstGeom prst="rect">
            <a:avLst/>
          </a:prstGeom>
          <a:noFill/>
          <a:ln w="9525">
            <a:noFill/>
            <a:miter lim="800000"/>
            <a:headEnd/>
            <a:tailEnd/>
          </a:ln>
        </p:spPr>
      </p:pic>
      <p:sp>
        <p:nvSpPr>
          <p:cNvPr id="20" name="TextBox 19"/>
          <p:cNvSpPr txBox="1">
            <a:spLocks noChangeArrowheads="1"/>
          </p:cNvSpPr>
          <p:nvPr/>
        </p:nvSpPr>
        <p:spPr bwMode="auto">
          <a:xfrm>
            <a:off x="6858000" y="3429000"/>
            <a:ext cx="2133600" cy="1200150"/>
          </a:xfrm>
          <a:prstGeom prst="rect">
            <a:avLst/>
          </a:prstGeom>
          <a:noFill/>
          <a:ln w="9525">
            <a:noFill/>
            <a:miter lim="800000"/>
            <a:headEnd/>
            <a:tailEnd/>
          </a:ln>
        </p:spPr>
        <p:txBody>
          <a:bodyPr>
            <a:spAutoFit/>
          </a:bodyPr>
          <a:lstStyle/>
          <a:p>
            <a:r>
              <a:rPr lang="en-US" sz="2400"/>
              <a:t>Peter was angry. He was foiled again.</a:t>
            </a:r>
          </a:p>
        </p:txBody>
      </p:sp>
      <p:pic>
        <p:nvPicPr>
          <p:cNvPr id="16390" name="Picture 3" descr="C:\Documents and Settings\rfrantu\Local Settings\Temporary Internet Files\Content.IE5\PQI1T3ME\MCj04323270000[1].wmf"/>
          <p:cNvPicPr>
            <a:picLocks noChangeAspect="1" noChangeArrowheads="1"/>
          </p:cNvPicPr>
          <p:nvPr/>
        </p:nvPicPr>
        <p:blipFill>
          <a:blip r:embed="rId4" cstate="print"/>
          <a:srcRect/>
          <a:stretch>
            <a:fillRect/>
          </a:stretch>
        </p:blipFill>
        <p:spPr bwMode="auto">
          <a:xfrm>
            <a:off x="533400" y="4800600"/>
            <a:ext cx="1841500" cy="1339850"/>
          </a:xfrm>
          <a:prstGeom prst="rect">
            <a:avLst/>
          </a:prstGeom>
          <a:noFill/>
          <a:ln w="9525">
            <a:noFill/>
            <a:miter lim="800000"/>
            <a:headEnd/>
            <a:tailEnd/>
          </a:ln>
        </p:spPr>
      </p:pic>
      <p:sp>
        <p:nvSpPr>
          <p:cNvPr id="21" name="TextBox 20"/>
          <p:cNvSpPr txBox="1">
            <a:spLocks noChangeArrowheads="1"/>
          </p:cNvSpPr>
          <p:nvPr/>
        </p:nvSpPr>
        <p:spPr bwMode="auto">
          <a:xfrm>
            <a:off x="381000" y="2819400"/>
            <a:ext cx="2133600" cy="1938338"/>
          </a:xfrm>
          <a:prstGeom prst="rect">
            <a:avLst/>
          </a:prstGeom>
          <a:noFill/>
          <a:ln w="9525">
            <a:noFill/>
            <a:miter lim="800000"/>
            <a:headEnd/>
            <a:tailEnd/>
          </a:ln>
        </p:spPr>
        <p:txBody>
          <a:bodyPr>
            <a:spAutoFit/>
          </a:bodyPr>
          <a:lstStyle/>
          <a:p>
            <a:r>
              <a:rPr lang="en-US" sz="2400"/>
              <a:t>From then on the mouse stayed on his side of the castle kitchen.</a:t>
            </a:r>
          </a:p>
        </p:txBody>
      </p:sp>
      <p:pic>
        <p:nvPicPr>
          <p:cNvPr id="16392" name="Picture 4" descr="C:\Documents and Settings\rfrantu\Local Settings\Temporary Internet Files\Content.IE5\PQI1T3ME\MCj04404070000[1].png"/>
          <p:cNvPicPr>
            <a:picLocks noChangeAspect="1" noChangeArrowheads="1"/>
          </p:cNvPicPr>
          <p:nvPr/>
        </p:nvPicPr>
        <p:blipFill>
          <a:blip r:embed="rId5" cstate="print"/>
          <a:srcRect/>
          <a:stretch>
            <a:fillRect/>
          </a:stretch>
        </p:blipFill>
        <p:spPr bwMode="auto">
          <a:xfrm>
            <a:off x="2667000" y="1676400"/>
            <a:ext cx="1676400" cy="1676400"/>
          </a:xfrm>
          <a:prstGeom prst="rect">
            <a:avLst/>
          </a:prstGeom>
          <a:noFill/>
          <a:ln w="9525">
            <a:noFill/>
            <a:miter lim="800000"/>
            <a:headEnd/>
            <a:tailEnd/>
          </a:ln>
        </p:spPr>
      </p:pic>
      <p:sp>
        <p:nvSpPr>
          <p:cNvPr id="23" name="TextBox 22"/>
          <p:cNvSpPr txBox="1">
            <a:spLocks noChangeArrowheads="1"/>
          </p:cNvSpPr>
          <p:nvPr/>
        </p:nvSpPr>
        <p:spPr bwMode="auto">
          <a:xfrm>
            <a:off x="2438400" y="3276600"/>
            <a:ext cx="2133600" cy="2678113"/>
          </a:xfrm>
          <a:prstGeom prst="rect">
            <a:avLst/>
          </a:prstGeom>
          <a:noFill/>
          <a:ln w="9525">
            <a:noFill/>
            <a:miter lim="800000"/>
            <a:headEnd/>
            <a:tailEnd/>
          </a:ln>
        </p:spPr>
        <p:txBody>
          <a:bodyPr>
            <a:spAutoFit/>
          </a:bodyPr>
          <a:lstStyle/>
          <a:p>
            <a:r>
              <a:rPr lang="en-US" sz="2400"/>
              <a:t>The rain kept pouring, but everyone grabbed a seat inside the barn, the picnic was still a success.</a:t>
            </a:r>
          </a:p>
        </p:txBody>
      </p:sp>
      <p:pic>
        <p:nvPicPr>
          <p:cNvPr id="16394" name="Picture 5" descr="C:\Documents and Settings\rfrantu\Local Settings\Temporary Internet Files\Content.IE5\PQI1T3ME\MCj04382190000[1].wmf"/>
          <p:cNvPicPr>
            <a:picLocks noChangeAspect="1" noChangeArrowheads="1"/>
          </p:cNvPicPr>
          <p:nvPr/>
        </p:nvPicPr>
        <p:blipFill>
          <a:blip r:embed="rId6" cstate="print"/>
          <a:srcRect/>
          <a:stretch>
            <a:fillRect/>
          </a:stretch>
        </p:blipFill>
        <p:spPr bwMode="auto">
          <a:xfrm>
            <a:off x="4800600" y="4292600"/>
            <a:ext cx="1905000" cy="2178050"/>
          </a:xfrm>
          <a:prstGeom prst="rect">
            <a:avLst/>
          </a:prstGeom>
          <a:noFill/>
          <a:ln w="9525">
            <a:noFill/>
            <a:miter lim="800000"/>
            <a:headEnd/>
            <a:tailEnd/>
          </a:ln>
        </p:spPr>
      </p:pic>
      <p:sp>
        <p:nvSpPr>
          <p:cNvPr id="25" name="TextBox 24"/>
          <p:cNvSpPr txBox="1">
            <a:spLocks noChangeArrowheads="1"/>
          </p:cNvSpPr>
          <p:nvPr/>
        </p:nvSpPr>
        <p:spPr bwMode="auto">
          <a:xfrm>
            <a:off x="4495800" y="1676400"/>
            <a:ext cx="2133600" cy="2308225"/>
          </a:xfrm>
          <a:prstGeom prst="rect">
            <a:avLst/>
          </a:prstGeom>
          <a:noFill/>
          <a:ln w="9525">
            <a:noFill/>
            <a:miter lim="800000"/>
            <a:headEnd/>
            <a:tailEnd/>
          </a:ln>
        </p:spPr>
        <p:txBody>
          <a:bodyPr>
            <a:spAutoFit/>
          </a:bodyPr>
          <a:lstStyle/>
          <a:p>
            <a:r>
              <a:rPr lang="en-US" sz="2400"/>
              <a:t>Back at the park, Hector realized he should not have taken such a big risk.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p:txBody>
          <a:bodyPr/>
          <a:lstStyle/>
          <a:p>
            <a:r>
              <a:rPr lang="en-US" smtClean="0"/>
              <a:t>Personal Narrative</a:t>
            </a:r>
          </a:p>
        </p:txBody>
      </p:sp>
      <p:sp>
        <p:nvSpPr>
          <p:cNvPr id="18435" name="Content Placeholder 3"/>
          <p:cNvSpPr>
            <a:spLocks noGrp="1"/>
          </p:cNvSpPr>
          <p:nvPr>
            <p:ph idx="1"/>
          </p:nvPr>
        </p:nvSpPr>
        <p:spPr/>
        <p:txBody>
          <a:bodyPr/>
          <a:lstStyle/>
          <a:p>
            <a:r>
              <a:rPr lang="en-US" smtClean="0"/>
              <a:t>Requires students to share an event from their own life.</a:t>
            </a:r>
          </a:p>
          <a:p>
            <a:r>
              <a:rPr lang="en-US" smtClean="0"/>
              <a:t>To be successful, students must be familiar with strategies for writing introductions and conclusions </a:t>
            </a:r>
            <a:r>
              <a:rPr lang="en-US" b="1" u="sng" smtClean="0"/>
              <a:t>PLUS </a:t>
            </a:r>
            <a:r>
              <a:rPr lang="en-US" smtClean="0"/>
              <a:t>the story structure (beginning, middle, end)</a:t>
            </a:r>
          </a:p>
        </p:txBody>
      </p:sp>
      <p:sp>
        <p:nvSpPr>
          <p:cNvPr id="18436" name="Slide Number Placeholder 1"/>
          <p:cNvSpPr>
            <a:spLocks noGrp="1"/>
          </p:cNvSpPr>
          <p:nvPr>
            <p:ph type="sldNum" sz="quarter" idx="10"/>
          </p:nvPr>
        </p:nvSpPr>
        <p:spPr>
          <a:noFill/>
        </p:spPr>
        <p:txBody>
          <a:bodyPr/>
          <a:lstStyle/>
          <a:p>
            <a:fld id="{F9DA9B87-B324-47EC-A380-D46B539A6091}" type="slidenum">
              <a:rPr lang="en-US" smtClean="0"/>
              <a:pPr/>
              <a:t>16</a:t>
            </a:fld>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0"/>
          </p:nvPr>
        </p:nvSpPr>
        <p:spPr>
          <a:noFill/>
        </p:spPr>
        <p:txBody>
          <a:bodyPr/>
          <a:lstStyle/>
          <a:p>
            <a:fld id="{4DCF8410-846C-49CA-BFB8-7DE6450F241E}" type="slidenum">
              <a:rPr lang="en-US" smtClean="0"/>
              <a:pPr/>
              <a:t>17</a:t>
            </a:fld>
            <a:endParaRPr lang="en-US" smtClean="0"/>
          </a:p>
        </p:txBody>
      </p:sp>
      <p:sp>
        <p:nvSpPr>
          <p:cNvPr id="19459" name="Rectangle 2"/>
          <p:cNvSpPr>
            <a:spLocks noGrp="1" noChangeArrowheads="1"/>
          </p:cNvSpPr>
          <p:nvPr>
            <p:ph type="title"/>
          </p:nvPr>
        </p:nvSpPr>
        <p:spPr>
          <a:xfrm>
            <a:off x="0" y="1066800"/>
            <a:ext cx="9144000" cy="685800"/>
          </a:xfrm>
          <a:noFill/>
        </p:spPr>
        <p:txBody>
          <a:bodyPr/>
          <a:lstStyle/>
          <a:p>
            <a:pPr eaLnBrk="1" hangingPunct="1"/>
            <a:r>
              <a:rPr lang="en-US" smtClean="0"/>
              <a:t>A Personal Narrative Combines…</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19468"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19469"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19470"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19471"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19474" name="Text Box 17"/>
          <p:cNvSpPr txBox="1">
            <a:spLocks noChangeArrowheads="1"/>
          </p:cNvSpPr>
          <p:nvPr/>
        </p:nvSpPr>
        <p:spPr bwMode="auto">
          <a:xfrm>
            <a:off x="5486400" y="6369050"/>
            <a:ext cx="1484313" cy="336550"/>
          </a:xfrm>
          <a:prstGeom prst="rect">
            <a:avLst/>
          </a:prstGeom>
          <a:solidFill>
            <a:srgbClr val="3366FF"/>
          </a:solidFill>
          <a:ln w="9525">
            <a:noFill/>
            <a:miter lim="800000"/>
            <a:headEnd/>
            <a:tailEnd/>
          </a:ln>
        </p:spPr>
        <p:txBody>
          <a:bodyPr>
            <a:spAutoFit/>
          </a:bodyPr>
          <a:lstStyle/>
          <a:p>
            <a:r>
              <a:rPr lang="en-US">
                <a:solidFill>
                  <a:srgbClr val="EFFFFB"/>
                </a:solidFill>
              </a:rPr>
              <a:t>Spiral  pg 136</a:t>
            </a:r>
          </a:p>
        </p:txBody>
      </p:sp>
      <p:sp>
        <p:nvSpPr>
          <p:cNvPr id="19475"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19476" name="Text Box 19"/>
          <p:cNvSpPr txBox="1">
            <a:spLocks noChangeArrowheads="1"/>
          </p:cNvSpPr>
          <p:nvPr/>
        </p:nvSpPr>
        <p:spPr bwMode="auto">
          <a:xfrm>
            <a:off x="7096125" y="3048000"/>
            <a:ext cx="2124075" cy="3025775"/>
          </a:xfrm>
          <a:prstGeom prst="rect">
            <a:avLst/>
          </a:prstGeom>
          <a:noFill/>
          <a:ln w="9525">
            <a:noFill/>
            <a:miter lim="800000"/>
            <a:headEnd/>
            <a:tailEnd/>
          </a:ln>
        </p:spPr>
        <p:txBody>
          <a:bodyPr wrap="none">
            <a:spAutoFit/>
          </a:bodyPr>
          <a:lstStyle/>
          <a:p>
            <a:r>
              <a:rPr lang="en-US">
                <a:solidFill>
                  <a:srgbClr val="CC0099"/>
                </a:solidFill>
              </a:rPr>
              <a:t>             Setting</a:t>
            </a:r>
          </a:p>
          <a:p>
            <a:r>
              <a:rPr lang="en-US">
                <a:solidFill>
                  <a:srgbClr val="CC0099"/>
                </a:solidFill>
              </a:rPr>
              <a:t>Character Development</a:t>
            </a:r>
          </a:p>
          <a:p>
            <a:endParaRPr lang="en-US">
              <a:solidFill>
                <a:srgbClr val="CC0099"/>
              </a:solidFill>
            </a:endParaRPr>
          </a:p>
          <a:p>
            <a:r>
              <a:rPr lang="en-US">
                <a:solidFill>
                  <a:srgbClr val="CC0099"/>
                </a:solidFill>
              </a:rPr>
              <a:t>       </a:t>
            </a:r>
          </a:p>
          <a:p>
            <a:r>
              <a:rPr lang="en-US">
                <a:solidFill>
                  <a:srgbClr val="CC0099"/>
                </a:solidFill>
              </a:rPr>
              <a:t>                 Plot</a:t>
            </a:r>
          </a:p>
          <a:p>
            <a:r>
              <a:rPr lang="en-US">
                <a:solidFill>
                  <a:srgbClr val="CC0099"/>
                </a:solidFill>
              </a:rPr>
              <a:t>               Events</a:t>
            </a:r>
          </a:p>
          <a:p>
            <a:r>
              <a:rPr lang="en-US">
                <a:solidFill>
                  <a:srgbClr val="CC0099"/>
                </a:solidFill>
              </a:rPr>
              <a:t>             Conflict</a:t>
            </a:r>
          </a:p>
          <a:p>
            <a:r>
              <a:rPr lang="en-US">
                <a:solidFill>
                  <a:srgbClr val="CC0099"/>
                </a:solidFill>
              </a:rPr>
              <a:t>              Problem</a:t>
            </a:r>
          </a:p>
          <a:p>
            <a:r>
              <a:rPr lang="en-US">
                <a:solidFill>
                  <a:srgbClr val="CC0099"/>
                </a:solidFill>
              </a:rPr>
              <a:t>               Climax</a:t>
            </a:r>
          </a:p>
          <a:p>
            <a:endParaRPr lang="en-US">
              <a:solidFill>
                <a:srgbClr val="CC0099"/>
              </a:solidFill>
            </a:endParaRPr>
          </a:p>
          <a:p>
            <a:endParaRPr lang="en-US">
              <a:solidFill>
                <a:srgbClr val="CC0099"/>
              </a:solidFill>
            </a:endParaRPr>
          </a:p>
          <a:p>
            <a:r>
              <a:rPr lang="en-US">
                <a:solidFill>
                  <a:srgbClr val="CC0099"/>
                </a:solidFill>
              </a:rPr>
              <a:t>              Solution</a:t>
            </a:r>
          </a:p>
        </p:txBody>
      </p:sp>
      <p:sp>
        <p:nvSpPr>
          <p:cNvPr id="19477" name="Text Box 20"/>
          <p:cNvSpPr txBox="1">
            <a:spLocks noChangeArrowheads="1"/>
          </p:cNvSpPr>
          <p:nvPr/>
        </p:nvSpPr>
        <p:spPr bwMode="auto">
          <a:xfrm>
            <a:off x="1828800" y="6369050"/>
            <a:ext cx="1371600" cy="336550"/>
          </a:xfrm>
          <a:prstGeom prst="rect">
            <a:avLst/>
          </a:prstGeom>
          <a:solidFill>
            <a:srgbClr val="009900"/>
          </a:solidFill>
          <a:ln w="9525">
            <a:noFill/>
            <a:miter lim="800000"/>
            <a:headEnd/>
            <a:tailEnd/>
          </a:ln>
        </p:spPr>
        <p:txBody>
          <a:bodyPr>
            <a:spAutoFit/>
          </a:bodyPr>
          <a:lstStyle/>
          <a:p>
            <a:pPr>
              <a:spcBef>
                <a:spcPct val="50000"/>
              </a:spcBef>
            </a:pPr>
            <a:r>
              <a:rPr lang="en-US">
                <a:solidFill>
                  <a:srgbClr val="FFFFFF"/>
                </a:solidFill>
              </a:rPr>
              <a:t>Spiral  pg 299</a:t>
            </a:r>
          </a:p>
        </p:txBody>
      </p:sp>
      <p:sp>
        <p:nvSpPr>
          <p:cNvPr id="19478" name="Text Box 21"/>
          <p:cNvSpPr txBox="1">
            <a:spLocks noChangeArrowheads="1"/>
          </p:cNvSpPr>
          <p:nvPr/>
        </p:nvSpPr>
        <p:spPr bwMode="auto">
          <a:xfrm rot="10800000" flipV="1">
            <a:off x="3581400" y="6369050"/>
            <a:ext cx="1524000" cy="336550"/>
          </a:xfrm>
          <a:prstGeom prst="rect">
            <a:avLst/>
          </a:prstGeom>
          <a:solidFill>
            <a:srgbClr val="FF0000"/>
          </a:solidFill>
          <a:ln w="9525">
            <a:noFill/>
            <a:miter lim="800000"/>
            <a:headEnd/>
            <a:tailEnd/>
          </a:ln>
        </p:spPr>
        <p:txBody>
          <a:bodyPr>
            <a:spAutoFit/>
          </a:bodyPr>
          <a:lstStyle/>
          <a:p>
            <a:pPr>
              <a:spcBef>
                <a:spcPct val="50000"/>
              </a:spcBef>
            </a:pPr>
            <a:r>
              <a:rPr lang="en-US">
                <a:solidFill>
                  <a:srgbClr val="FFFFFF"/>
                </a:solidFill>
              </a:rPr>
              <a:t>Spiral  pg 293</a:t>
            </a:r>
          </a:p>
        </p:txBody>
      </p:sp>
      <p:sp>
        <p:nvSpPr>
          <p:cNvPr id="23" name="Oval 22"/>
          <p:cNvSpPr/>
          <p:nvPr/>
        </p:nvSpPr>
        <p:spPr>
          <a:xfrm>
            <a:off x="762000" y="28956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Oval 23"/>
          <p:cNvSpPr/>
          <p:nvPr/>
        </p:nvSpPr>
        <p:spPr>
          <a:xfrm>
            <a:off x="762000" y="5410200"/>
            <a:ext cx="2819400" cy="609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Oval 24"/>
          <p:cNvSpPr/>
          <p:nvPr/>
        </p:nvSpPr>
        <p:spPr>
          <a:xfrm>
            <a:off x="5029200" y="2819400"/>
            <a:ext cx="2819400" cy="3276600"/>
          </a:xfrm>
          <a:prstGeom prst="ellipse">
            <a:avLst/>
          </a:prstGeom>
          <a:solidFill>
            <a:schemeClr val="bg1">
              <a:lumMod val="20000"/>
              <a:lumOff val="80000"/>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17862"/>
                                        </p:tgtEl>
                                        <p:attrNameLst>
                                          <p:attrName>style.visibility</p:attrName>
                                        </p:attrNameLst>
                                      </p:cBhvr>
                                      <p:to>
                                        <p:strVal val="visible"/>
                                      </p:to>
                                    </p:set>
                                    <p:animEffect transition="in" filter="dissolve">
                                      <p:cBhvr>
                                        <p:cTn id="7" dur="500"/>
                                        <p:tgtEl>
                                          <p:spTgt spid="10178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7865"/>
                                        </p:tgtEl>
                                        <p:attrNameLst>
                                          <p:attrName>style.visibility</p:attrName>
                                        </p:attrNameLst>
                                      </p:cBhvr>
                                      <p:to>
                                        <p:strVal val="visible"/>
                                      </p:to>
                                    </p:set>
                                    <p:animEffect transition="in" filter="dissolve">
                                      <p:cBhvr>
                                        <p:cTn id="10" dur="500"/>
                                        <p:tgtEl>
                                          <p:spTgt spid="10178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17863"/>
                                        </p:tgtEl>
                                        <p:attrNameLst>
                                          <p:attrName>style.visibility</p:attrName>
                                        </p:attrNameLst>
                                      </p:cBhvr>
                                      <p:to>
                                        <p:strVal val="visible"/>
                                      </p:to>
                                    </p:set>
                                    <p:animEffect transition="in" filter="dissolve">
                                      <p:cBhvr>
                                        <p:cTn id="13" dur="500"/>
                                        <p:tgtEl>
                                          <p:spTgt spid="10178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17866"/>
                                        </p:tgtEl>
                                        <p:attrNameLst>
                                          <p:attrName>style.visibility</p:attrName>
                                        </p:attrNameLst>
                                      </p:cBhvr>
                                      <p:to>
                                        <p:strVal val="visible"/>
                                      </p:to>
                                    </p:set>
                                    <p:animEffect transition="in" filter="dissolve">
                                      <p:cBhvr>
                                        <p:cTn id="16" dur="500"/>
                                        <p:tgtEl>
                                          <p:spTgt spid="10178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17864"/>
                                        </p:tgtEl>
                                        <p:attrNameLst>
                                          <p:attrName>style.visibility</p:attrName>
                                        </p:attrNameLst>
                                      </p:cBhvr>
                                      <p:to>
                                        <p:strVal val="visible"/>
                                      </p:to>
                                    </p:set>
                                    <p:animEffect transition="in" filter="dissolve">
                                      <p:cBhvr>
                                        <p:cTn id="19" dur="500"/>
                                        <p:tgtEl>
                                          <p:spTgt spid="101786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17859"/>
                                        </p:tgtEl>
                                        <p:attrNameLst>
                                          <p:attrName>style.visibility</p:attrName>
                                        </p:attrNameLst>
                                      </p:cBhvr>
                                      <p:to>
                                        <p:strVal val="visible"/>
                                      </p:to>
                                    </p:set>
                                    <p:animEffect transition="in" filter="dissolve">
                                      <p:cBhvr>
                                        <p:cTn id="22" dur="500"/>
                                        <p:tgtEl>
                                          <p:spTgt spid="101785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17860"/>
                                        </p:tgtEl>
                                        <p:attrNameLst>
                                          <p:attrName>style.visibility</p:attrName>
                                        </p:attrNameLst>
                                      </p:cBhvr>
                                      <p:to>
                                        <p:strVal val="visible"/>
                                      </p:to>
                                    </p:set>
                                    <p:animEffect transition="in" filter="dissolve">
                                      <p:cBhvr>
                                        <p:cTn id="25" dur="500"/>
                                        <p:tgtEl>
                                          <p:spTgt spid="1017860"/>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17861"/>
                                        </p:tgtEl>
                                        <p:attrNameLst>
                                          <p:attrName>style.visibility</p:attrName>
                                        </p:attrNameLst>
                                      </p:cBhvr>
                                      <p:to>
                                        <p:strVal val="visible"/>
                                      </p:to>
                                    </p:set>
                                    <p:animEffect transition="in" filter="dissolve">
                                      <p:cBhvr>
                                        <p:cTn id="28" dur="500"/>
                                        <p:tgtEl>
                                          <p:spTgt spid="101786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17871"/>
                                        </p:tgtEl>
                                        <p:attrNameLst>
                                          <p:attrName>style.visibility</p:attrName>
                                        </p:attrNameLst>
                                      </p:cBhvr>
                                      <p:to>
                                        <p:strVal val="visible"/>
                                      </p:to>
                                    </p:set>
                                    <p:animEffect transition="in" filter="dissolve">
                                      <p:cBhvr>
                                        <p:cTn id="31" dur="500"/>
                                        <p:tgtEl>
                                          <p:spTgt spid="101787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17872"/>
                                        </p:tgtEl>
                                        <p:attrNameLst>
                                          <p:attrName>style.visibility</p:attrName>
                                        </p:attrNameLst>
                                      </p:cBhvr>
                                      <p:to>
                                        <p:strVal val="visible"/>
                                      </p:to>
                                    </p:set>
                                    <p:animEffect transition="in" filter="dissolve">
                                      <p:cBhvr>
                                        <p:cTn id="34" dur="500"/>
                                        <p:tgtEl>
                                          <p:spTgt spid="101787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p:bldP spid="1017860" grpId="0"/>
      <p:bldP spid="1017861" grpId="0"/>
      <p:bldP spid="1017862" grpId="0"/>
      <p:bldP spid="1017863" grpId="0"/>
      <p:bldP spid="1017864" grpId="0"/>
      <p:bldP spid="1017865" grpId="0" animBg="1"/>
      <p:bldP spid="1017866" grpId="0" animBg="1"/>
      <p:bldP spid="1017871" grpId="0" animBg="1"/>
      <p:bldP spid="1017872" grpId="0" animBg="1"/>
      <p:bldP spid="23" grpId="0" animBg="1"/>
      <p:bldP spid="24"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Personal Narrative Structure </a:t>
            </a:r>
          </a:p>
        </p:txBody>
      </p:sp>
      <p:sp>
        <p:nvSpPr>
          <p:cNvPr id="20483" name="Rectangle 5"/>
          <p:cNvSpPr>
            <a:spLocks noChangeArrowheads="1"/>
          </p:cNvSpPr>
          <p:nvPr/>
        </p:nvSpPr>
        <p:spPr bwMode="auto">
          <a:xfrm>
            <a:off x="2286000" y="2767013"/>
            <a:ext cx="4572000" cy="3540125"/>
          </a:xfrm>
          <a:prstGeom prst="rect">
            <a:avLst/>
          </a:prstGeom>
          <a:noFill/>
          <a:ln w="9525">
            <a:noFill/>
            <a:miter lim="800000"/>
            <a:headEnd/>
            <a:tailEnd/>
          </a:ln>
        </p:spPr>
        <p:txBody>
          <a:bodyPr>
            <a:spAutoFit/>
          </a:bodyPr>
          <a:lstStyle/>
          <a:p>
            <a:pPr algn="ctr"/>
            <a:r>
              <a:rPr lang="en-US" sz="3200">
                <a:solidFill>
                  <a:srgbClr val="33CC33"/>
                </a:solidFill>
              </a:rPr>
              <a:t>Introduction</a:t>
            </a:r>
          </a:p>
          <a:p>
            <a:pPr algn="ctr"/>
            <a:endParaRPr lang="en-US" sz="3200"/>
          </a:p>
          <a:p>
            <a:pPr algn="ctr"/>
            <a:r>
              <a:rPr lang="en-US" sz="3200">
                <a:solidFill>
                  <a:srgbClr val="CC66FF"/>
                </a:solidFill>
              </a:rPr>
              <a:t>Beginning</a:t>
            </a:r>
          </a:p>
          <a:p>
            <a:pPr algn="ctr"/>
            <a:r>
              <a:rPr lang="en-US" sz="3200">
                <a:solidFill>
                  <a:srgbClr val="CC66FF"/>
                </a:solidFill>
              </a:rPr>
              <a:t>Middle</a:t>
            </a:r>
          </a:p>
          <a:p>
            <a:pPr algn="ctr"/>
            <a:r>
              <a:rPr lang="en-US" sz="3200">
                <a:solidFill>
                  <a:srgbClr val="CC66FF"/>
                </a:solidFill>
              </a:rPr>
              <a:t>End</a:t>
            </a:r>
          </a:p>
          <a:p>
            <a:pPr algn="ctr"/>
            <a:endParaRPr lang="en-US" sz="3200"/>
          </a:p>
          <a:p>
            <a:pPr algn="ctr"/>
            <a:r>
              <a:rPr lang="en-US" sz="3200">
                <a:solidFill>
                  <a:srgbClr val="33CC33"/>
                </a:solidFill>
              </a:rPr>
              <a:t>Conclusion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657600" cy="5257800"/>
          </a:xfrm>
        </p:spPr>
        <p:txBody>
          <a:bodyPr>
            <a:normAutofit/>
          </a:bodyPr>
          <a:lstStyle/>
          <a:p>
            <a:pPr marL="320040" indent="-320040" eaLnBrk="1" fontAlgn="auto" hangingPunct="1">
              <a:spcAft>
                <a:spcPts val="0"/>
              </a:spcAft>
              <a:buFont typeface="Wingdings"/>
              <a:buChar char=""/>
              <a:defRPr/>
            </a:pPr>
            <a:r>
              <a:rPr lang="en-US" dirty="0" smtClean="0"/>
              <a:t>Participants will be able to </a:t>
            </a:r>
            <a:r>
              <a:rPr lang="en-US" dirty="0" smtClean="0">
                <a:solidFill>
                  <a:srgbClr val="FF0000"/>
                </a:solidFill>
              </a:rPr>
              <a:t>orally explain </a:t>
            </a:r>
            <a:r>
              <a:rPr lang="en-US" dirty="0" smtClean="0"/>
              <a:t>the organization and importance of </a:t>
            </a:r>
            <a:r>
              <a:rPr lang="en-US" dirty="0" smtClean="0"/>
              <a:t>narrative </a:t>
            </a:r>
            <a:r>
              <a:rPr lang="en-US" dirty="0" smtClean="0"/>
              <a:t>writing using </a:t>
            </a:r>
            <a:r>
              <a:rPr lang="en-US" dirty="0" smtClean="0">
                <a:solidFill>
                  <a:srgbClr val="00B050"/>
                </a:solidFill>
              </a:rPr>
              <a:t>academic language </a:t>
            </a:r>
            <a:r>
              <a:rPr lang="en-US" dirty="0" smtClean="0"/>
              <a:t>after </a:t>
            </a:r>
          </a:p>
          <a:p>
            <a:pPr marL="320040" indent="-320040" eaLnBrk="1" fontAlgn="auto" hangingPunct="1">
              <a:spcAft>
                <a:spcPts val="0"/>
              </a:spcAft>
              <a:buFont typeface="Wingdings"/>
              <a:buChar char=""/>
              <a:defRPr/>
            </a:pPr>
            <a:r>
              <a:rPr lang="en-US" dirty="0" smtClean="0">
                <a:solidFill>
                  <a:srgbClr val="002060"/>
                </a:solidFill>
              </a:rPr>
              <a:t>Using graphic organizers and guided practice</a:t>
            </a: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70658" name="Picture 2" descr="http://2.bp.blogspot.com/-w2pCvbC4RKo/TeUMAGvwEFI/AAAAAAAAAVE/YOlNWMKRN64/s1600/Work+LOL+Cat.PNG"/>
          <p:cNvPicPr>
            <a:picLocks noChangeAspect="1" noChangeArrowheads="1"/>
          </p:cNvPicPr>
          <p:nvPr/>
        </p:nvPicPr>
        <p:blipFill>
          <a:blip r:embed="rId3" cstate="print"/>
          <a:srcRect/>
          <a:stretch>
            <a:fillRect/>
          </a:stretch>
        </p:blipFill>
        <p:spPr bwMode="auto">
          <a:xfrm>
            <a:off x="4038600" y="1905000"/>
            <a:ext cx="4695825" cy="340995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3962400" y="3581400"/>
            <a:ext cx="1905000" cy="9906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Terminology</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35851"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35852"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35853"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5854"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35857"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35858" name="Text Box 19"/>
          <p:cNvSpPr txBox="1">
            <a:spLocks noChangeArrowheads="1"/>
          </p:cNvSpPr>
          <p:nvPr/>
        </p:nvSpPr>
        <p:spPr bwMode="auto">
          <a:xfrm>
            <a:off x="7096125" y="3048000"/>
            <a:ext cx="1800225" cy="3694113"/>
          </a:xfrm>
          <a:prstGeom prst="rect">
            <a:avLst/>
          </a:prstGeom>
          <a:noFill/>
          <a:ln w="9525">
            <a:noFill/>
            <a:miter lim="800000"/>
            <a:headEnd/>
            <a:tailEnd/>
          </a:ln>
        </p:spPr>
        <p:txBody>
          <a:bodyPr wrap="none">
            <a:spAutoFit/>
          </a:bodyPr>
          <a:lstStyle/>
          <a:p>
            <a:r>
              <a:rPr lang="en-US" dirty="0">
                <a:solidFill>
                  <a:srgbClr val="CC0099"/>
                </a:solidFill>
              </a:rPr>
              <a:t>       Setting</a:t>
            </a:r>
          </a:p>
          <a:p>
            <a:r>
              <a:rPr lang="en-US" dirty="0">
                <a:solidFill>
                  <a:srgbClr val="CC0099"/>
                </a:solidFill>
              </a:rPr>
              <a:t>     Character </a:t>
            </a:r>
          </a:p>
          <a:p>
            <a:r>
              <a:rPr lang="en-US" dirty="0">
                <a:solidFill>
                  <a:srgbClr val="CC0099"/>
                </a:solidFill>
              </a:rPr>
              <a:t>    Development</a:t>
            </a:r>
          </a:p>
          <a:p>
            <a:endParaRPr lang="en-US" dirty="0">
              <a:solidFill>
                <a:srgbClr val="CC0099"/>
              </a:solidFill>
            </a:endParaRPr>
          </a:p>
          <a:p>
            <a:r>
              <a:rPr lang="en-US" dirty="0">
                <a:solidFill>
                  <a:srgbClr val="CC0099"/>
                </a:solidFill>
              </a:rPr>
              <a:t>       </a:t>
            </a:r>
          </a:p>
          <a:p>
            <a:r>
              <a:rPr lang="en-US" dirty="0">
                <a:solidFill>
                  <a:srgbClr val="CC0099"/>
                </a:solidFill>
              </a:rPr>
              <a:t>        </a:t>
            </a:r>
            <a:r>
              <a:rPr lang="en-US" dirty="0" smtClean="0">
                <a:solidFill>
                  <a:srgbClr val="CC0099"/>
                </a:solidFill>
              </a:rPr>
              <a:t> </a:t>
            </a:r>
            <a:r>
              <a:rPr lang="en-US" dirty="0">
                <a:solidFill>
                  <a:srgbClr val="CC0099"/>
                </a:solidFill>
              </a:rPr>
              <a:t>Plot</a:t>
            </a:r>
          </a:p>
          <a:p>
            <a:r>
              <a:rPr lang="en-US" dirty="0">
                <a:solidFill>
                  <a:srgbClr val="CC0099"/>
                </a:solidFill>
              </a:rPr>
              <a:t>      </a:t>
            </a:r>
            <a:r>
              <a:rPr lang="en-US" dirty="0" smtClean="0">
                <a:solidFill>
                  <a:srgbClr val="CC0099"/>
                </a:solidFill>
              </a:rPr>
              <a:t> </a:t>
            </a:r>
            <a:r>
              <a:rPr lang="en-US" dirty="0">
                <a:solidFill>
                  <a:srgbClr val="CC0099"/>
                </a:solidFill>
              </a:rPr>
              <a:t>Events</a:t>
            </a:r>
          </a:p>
          <a:p>
            <a:r>
              <a:rPr lang="en-US" dirty="0">
                <a:solidFill>
                  <a:srgbClr val="CC0099"/>
                </a:solidFill>
              </a:rPr>
              <a:t>       </a:t>
            </a:r>
            <a:r>
              <a:rPr lang="en-US" dirty="0" smtClean="0">
                <a:solidFill>
                  <a:srgbClr val="CC0099"/>
                </a:solidFill>
              </a:rPr>
              <a:t>Conflict</a:t>
            </a:r>
            <a:endParaRPr lang="en-US" dirty="0">
              <a:solidFill>
                <a:srgbClr val="CC0099"/>
              </a:solidFill>
            </a:endParaRPr>
          </a:p>
          <a:p>
            <a:r>
              <a:rPr lang="en-US" dirty="0">
                <a:solidFill>
                  <a:srgbClr val="CC0099"/>
                </a:solidFill>
              </a:rPr>
              <a:t>       </a:t>
            </a:r>
            <a:r>
              <a:rPr lang="en-US" dirty="0" smtClean="0">
                <a:solidFill>
                  <a:srgbClr val="CC0099"/>
                </a:solidFill>
              </a:rPr>
              <a:t>Problem</a:t>
            </a:r>
            <a:endParaRPr lang="en-US" dirty="0">
              <a:solidFill>
                <a:srgbClr val="CC0099"/>
              </a:solidFill>
            </a:endParaRPr>
          </a:p>
          <a:p>
            <a:r>
              <a:rPr lang="en-US" dirty="0">
                <a:solidFill>
                  <a:srgbClr val="CC0099"/>
                </a:solidFill>
              </a:rPr>
              <a:t>        </a:t>
            </a:r>
            <a:r>
              <a:rPr lang="en-US" dirty="0" smtClean="0">
                <a:solidFill>
                  <a:srgbClr val="CC0099"/>
                </a:solidFill>
              </a:rPr>
              <a:t>Climax</a:t>
            </a:r>
            <a:endParaRPr lang="en-US" dirty="0">
              <a:solidFill>
                <a:srgbClr val="CC0099"/>
              </a:solidFill>
            </a:endParaRPr>
          </a:p>
          <a:p>
            <a:endParaRPr lang="en-US" dirty="0">
              <a:solidFill>
                <a:srgbClr val="CC0099"/>
              </a:solidFill>
            </a:endParaRPr>
          </a:p>
          <a:p>
            <a:endParaRPr lang="en-US" dirty="0">
              <a:solidFill>
                <a:srgbClr val="CC0099"/>
              </a:solidFill>
            </a:endParaRPr>
          </a:p>
          <a:p>
            <a:r>
              <a:rPr lang="en-US" dirty="0">
                <a:solidFill>
                  <a:srgbClr val="CC0099"/>
                </a:solidFill>
              </a:rPr>
              <a:t>       </a:t>
            </a:r>
            <a:r>
              <a:rPr lang="en-US" dirty="0" smtClean="0">
                <a:solidFill>
                  <a:srgbClr val="CC0099"/>
                </a:solidFill>
              </a:rPr>
              <a:t>Solution</a:t>
            </a:r>
            <a:endParaRPr lang="en-US" dirty="0">
              <a:solidFill>
                <a:srgbClr val="CC0099"/>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57200" y="1295400"/>
            <a:ext cx="3581400" cy="519113"/>
          </a:xfrm>
          <a:prstGeom prst="rect">
            <a:avLst/>
          </a:prstGeom>
          <a:noFill/>
          <a:ln w="9525">
            <a:noFill/>
            <a:miter lim="800000"/>
            <a:headEnd/>
            <a:tailEnd/>
          </a:ln>
        </p:spPr>
        <p:txBody>
          <a:bodyPr>
            <a:spAutoFit/>
          </a:bodyPr>
          <a:lstStyle/>
          <a:p>
            <a:pPr algn="ctr"/>
            <a:endParaRPr lang="en-US" b="1"/>
          </a:p>
          <a:p>
            <a:r>
              <a:rPr lang="en-US" sz="1200"/>
              <a:t>     </a:t>
            </a:r>
            <a:endParaRPr lang="en-US"/>
          </a:p>
        </p:txBody>
      </p:sp>
      <p:sp>
        <p:nvSpPr>
          <p:cNvPr id="36867" name="Text Box 3"/>
          <p:cNvSpPr txBox="1">
            <a:spLocks noChangeArrowheads="1"/>
          </p:cNvSpPr>
          <p:nvPr/>
        </p:nvSpPr>
        <p:spPr bwMode="auto">
          <a:xfrm>
            <a:off x="0" y="304800"/>
            <a:ext cx="9144000" cy="1431925"/>
          </a:xfrm>
          <a:prstGeom prst="rect">
            <a:avLst/>
          </a:prstGeom>
          <a:noFill/>
          <a:ln w="9525">
            <a:noFill/>
            <a:miter lim="800000"/>
            <a:headEnd/>
            <a:tailEnd/>
          </a:ln>
        </p:spPr>
        <p:txBody>
          <a:bodyPr>
            <a:spAutoFit/>
          </a:bodyPr>
          <a:lstStyle/>
          <a:p>
            <a:pPr algn="ctr"/>
            <a:r>
              <a:rPr lang="en-US" sz="4400" b="1" dirty="0">
                <a:solidFill>
                  <a:srgbClr val="660066"/>
                </a:solidFill>
              </a:rPr>
              <a:t>Two Kinds of Writing</a:t>
            </a:r>
            <a:r>
              <a:rPr lang="en-US" sz="4400" b="1" dirty="0"/>
              <a:t> </a:t>
            </a:r>
            <a:r>
              <a:rPr lang="en-US" sz="4400" b="1" dirty="0">
                <a:solidFill>
                  <a:srgbClr val="FC2A14"/>
                </a:solidFill>
              </a:rPr>
              <a:t/>
            </a:r>
            <a:br>
              <a:rPr lang="en-US" sz="4400" b="1" dirty="0">
                <a:solidFill>
                  <a:srgbClr val="FC2A14"/>
                </a:solidFill>
              </a:rPr>
            </a:br>
            <a:endParaRPr lang="en-US" sz="4400" dirty="0">
              <a:solidFill>
                <a:srgbClr val="FC2A14"/>
              </a:solidFill>
            </a:endParaRPr>
          </a:p>
        </p:txBody>
      </p:sp>
      <p:sp>
        <p:nvSpPr>
          <p:cNvPr id="36868" name="Line 4"/>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36869" name="Text Box 5"/>
          <p:cNvSpPr txBox="1">
            <a:spLocks noChangeArrowheads="1"/>
          </p:cNvSpPr>
          <p:nvPr/>
        </p:nvSpPr>
        <p:spPr bwMode="auto">
          <a:xfrm>
            <a:off x="152400" y="2133600"/>
            <a:ext cx="4572000" cy="4246563"/>
          </a:xfrm>
          <a:prstGeom prst="rect">
            <a:avLst/>
          </a:prstGeom>
          <a:noFill/>
          <a:ln w="9525">
            <a:noFill/>
            <a:miter lim="800000"/>
            <a:headEnd/>
            <a:tailEnd/>
          </a:ln>
        </p:spPr>
        <p:txBody>
          <a:bodyPr>
            <a:spAutoFit/>
          </a:bodyPr>
          <a:lstStyle/>
          <a:p>
            <a:pPr algn="ctr">
              <a:lnSpc>
                <a:spcPct val="90000"/>
              </a:lnSpc>
            </a:pPr>
            <a:endParaRPr lang="en-US" sz="1600"/>
          </a:p>
          <a:p>
            <a:pPr>
              <a:lnSpc>
                <a:spcPct val="90000"/>
              </a:lnSpc>
            </a:pPr>
            <a:r>
              <a:rPr lang="en-US" sz="1600"/>
              <a:t>   River otters are fascinating animals. There are many things that make them special. First, they love water. They like rivers, ponds and lakes. Their fur keeps them warm in cold water. Also otters are great swimmers. They dive, float, and glide through the water. This is easy for them because they have big back feet. Next, otters love to play. Some of their favorite games are hide-and-seek and sliding down hills. They usually live in a den with other otters, so they always have someone to play with. Otters are amazing creatures</a:t>
            </a:r>
            <a:r>
              <a:rPr lang="en-US"/>
              <a:t>.   </a:t>
            </a:r>
          </a:p>
          <a:p>
            <a:pPr>
              <a:lnSpc>
                <a:spcPct val="90000"/>
              </a:lnSpc>
            </a:pPr>
            <a:endParaRPr lang="en-US"/>
          </a:p>
          <a:p>
            <a:pPr>
              <a:lnSpc>
                <a:spcPct val="90000"/>
              </a:lnSpc>
            </a:pPr>
            <a:endParaRPr lang="en-US"/>
          </a:p>
          <a:p>
            <a:pPr>
              <a:lnSpc>
                <a:spcPct val="90000"/>
              </a:lnSpc>
            </a:pPr>
            <a:endParaRPr lang="en-US"/>
          </a:p>
          <a:p>
            <a:pPr>
              <a:lnSpc>
                <a:spcPct val="90000"/>
              </a:lnSpc>
            </a:pPr>
            <a:endParaRPr lang="en-US"/>
          </a:p>
          <a:p>
            <a:pPr algn="ctr">
              <a:lnSpc>
                <a:spcPct val="90000"/>
              </a:lnSpc>
            </a:pPr>
            <a:endParaRPr lang="en-US"/>
          </a:p>
        </p:txBody>
      </p:sp>
      <p:sp>
        <p:nvSpPr>
          <p:cNvPr id="651270" name="Text Box 6"/>
          <p:cNvSpPr txBox="1">
            <a:spLocks noChangeArrowheads="1"/>
          </p:cNvSpPr>
          <p:nvPr/>
        </p:nvSpPr>
        <p:spPr bwMode="auto">
          <a:xfrm>
            <a:off x="4724400" y="1600200"/>
            <a:ext cx="4038600" cy="457200"/>
          </a:xfrm>
          <a:prstGeom prst="rect">
            <a:avLst/>
          </a:prstGeom>
          <a:noFill/>
          <a:ln w="9525">
            <a:noFill/>
            <a:miter lim="800000"/>
            <a:headEnd/>
            <a:tailEnd/>
          </a:ln>
        </p:spPr>
        <p:txBody>
          <a:bodyPr>
            <a:spAutoFit/>
          </a:bodyPr>
          <a:lstStyle/>
          <a:p>
            <a:pPr algn="ctr"/>
            <a:r>
              <a:rPr lang="en-US" sz="2400" b="1"/>
              <a:t>Story</a:t>
            </a:r>
          </a:p>
        </p:txBody>
      </p:sp>
      <p:sp>
        <p:nvSpPr>
          <p:cNvPr id="651271" name="Text Box 7"/>
          <p:cNvSpPr txBox="1">
            <a:spLocks noChangeArrowheads="1"/>
          </p:cNvSpPr>
          <p:nvPr/>
        </p:nvSpPr>
        <p:spPr bwMode="auto">
          <a:xfrm>
            <a:off x="0" y="1600200"/>
            <a:ext cx="4800600" cy="457200"/>
          </a:xfrm>
          <a:prstGeom prst="rect">
            <a:avLst/>
          </a:prstGeom>
          <a:noFill/>
          <a:ln w="9525">
            <a:noFill/>
            <a:miter lim="800000"/>
            <a:headEnd/>
            <a:tailEnd/>
          </a:ln>
        </p:spPr>
        <p:txBody>
          <a:bodyPr anchor="b">
            <a:spAutoFit/>
          </a:bodyPr>
          <a:lstStyle/>
          <a:p>
            <a:pPr algn="ctr"/>
            <a:r>
              <a:rPr lang="en-US" b="1"/>
              <a:t>   </a:t>
            </a:r>
            <a:r>
              <a:rPr lang="en-US" sz="2400" b="1"/>
              <a:t> Information</a:t>
            </a:r>
          </a:p>
        </p:txBody>
      </p:sp>
      <p:sp>
        <p:nvSpPr>
          <p:cNvPr id="36872" name="AutoShape 8"/>
          <p:cNvSpPr>
            <a:spLocks noChangeArrowheads="1"/>
          </p:cNvSpPr>
          <p:nvPr/>
        </p:nvSpPr>
        <p:spPr bwMode="auto">
          <a:xfrm>
            <a:off x="4953000" y="1600200"/>
            <a:ext cx="35814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3" name="AutoShape 9"/>
          <p:cNvSpPr>
            <a:spLocks noChangeArrowheads="1"/>
          </p:cNvSpPr>
          <p:nvPr/>
        </p:nvSpPr>
        <p:spPr bwMode="auto">
          <a:xfrm>
            <a:off x="228600" y="1600200"/>
            <a:ext cx="44196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4" name="Text Box 10"/>
          <p:cNvSpPr txBox="1">
            <a:spLocks noChangeArrowheads="1"/>
          </p:cNvSpPr>
          <p:nvPr/>
        </p:nvSpPr>
        <p:spPr bwMode="auto">
          <a:xfrm>
            <a:off x="1708150" y="2032000"/>
            <a:ext cx="1308100" cy="366713"/>
          </a:xfrm>
          <a:prstGeom prst="rect">
            <a:avLst/>
          </a:prstGeom>
          <a:noFill/>
          <a:ln w="9525">
            <a:noFill/>
            <a:miter lim="800000"/>
            <a:headEnd/>
            <a:tailEnd/>
          </a:ln>
        </p:spPr>
        <p:txBody>
          <a:bodyPr wrap="none">
            <a:spAutoFit/>
          </a:bodyPr>
          <a:lstStyle/>
          <a:p>
            <a:pPr algn="ctr"/>
            <a:r>
              <a:rPr lang="en-US"/>
              <a:t>River Otters</a:t>
            </a:r>
          </a:p>
        </p:txBody>
      </p:sp>
      <p:sp>
        <p:nvSpPr>
          <p:cNvPr id="36875" name="Text Box 11"/>
          <p:cNvSpPr txBox="1">
            <a:spLocks noChangeArrowheads="1"/>
          </p:cNvSpPr>
          <p:nvPr/>
        </p:nvSpPr>
        <p:spPr bwMode="auto">
          <a:xfrm>
            <a:off x="4724400" y="2057400"/>
            <a:ext cx="4343400" cy="4102100"/>
          </a:xfrm>
          <a:prstGeom prst="rect">
            <a:avLst/>
          </a:prstGeom>
          <a:noFill/>
          <a:ln w="9525">
            <a:noFill/>
            <a:miter lim="800000"/>
            <a:headEnd/>
            <a:tailEnd/>
          </a:ln>
        </p:spPr>
        <p:txBody>
          <a:bodyPr>
            <a:spAutoFit/>
          </a:bodyPr>
          <a:lstStyle/>
          <a:p>
            <a:pPr>
              <a:lnSpc>
                <a:spcPct val="90000"/>
              </a:lnSpc>
              <a:spcBef>
                <a:spcPct val="50000"/>
              </a:spcBef>
            </a:pPr>
            <a:r>
              <a:rPr lang="en-US"/>
              <a:t>                         Ollie and Orpha    </a:t>
            </a:r>
          </a:p>
          <a:p>
            <a:pPr>
              <a:lnSpc>
                <a:spcPct val="90000"/>
              </a:lnSpc>
              <a:spcBef>
                <a:spcPct val="50000"/>
              </a:spcBef>
            </a:pPr>
            <a:r>
              <a:rPr lang="en-US"/>
              <a:t>    </a:t>
            </a:r>
            <a:r>
              <a:rPr lang="en-US" sz="1600"/>
              <a:t>Near the pond on the Henderson’s farm lived a family of otters. Ollie and Orpha were the youngest members of the den.</a:t>
            </a:r>
          </a:p>
          <a:p>
            <a:pPr>
              <a:lnSpc>
                <a:spcPct val="90000"/>
              </a:lnSpc>
              <a:spcBef>
                <a:spcPct val="50000"/>
              </a:spcBef>
            </a:pPr>
            <a:r>
              <a:rPr lang="en-US" sz="1600"/>
              <a:t>    One day, Mother Otter told Ollie and Orpha not to go near the water. They were surprised. Usually they were allowed to spend the day playing. Mother explained that friends were visiting, and it  was important to Mother that everything stayed neat and tidy.</a:t>
            </a:r>
          </a:p>
          <a:p>
            <a:pPr>
              <a:lnSpc>
                <a:spcPct val="90000"/>
              </a:lnSpc>
              <a:spcBef>
                <a:spcPct val="50000"/>
              </a:spcBef>
            </a:pPr>
            <a:r>
              <a:rPr lang="en-US" sz="1600"/>
              <a:t>    “Don’t get dirty,” she commanded. </a:t>
            </a:r>
          </a:p>
          <a:p>
            <a:pPr>
              <a:lnSpc>
                <a:spcPct val="90000"/>
              </a:lnSpc>
              <a:spcBef>
                <a:spcPct val="50000"/>
              </a:spcBef>
            </a:pPr>
            <a:r>
              <a:rPr lang="en-US" sz="1600"/>
              <a:t>    Of course we won’t , said Orpha as she looked at Ollie, who just smiled.</a:t>
            </a:r>
          </a:p>
          <a:p>
            <a:pPr>
              <a:lnSpc>
                <a:spcPct val="90000"/>
              </a:lnSpc>
              <a:spcBef>
                <a:spcPct val="50000"/>
              </a:spcBef>
            </a:pPr>
            <a:r>
              <a:rPr lang="en-US" sz="1600"/>
              <a:t>    After that, Orpha and Ollie went outside as Mother Otter cleaned the den. Orpha….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1270"/>
                                        </p:tgtEl>
                                        <p:attrNameLst>
                                          <p:attrName>style.visibility</p:attrName>
                                        </p:attrNameLst>
                                      </p:cBhvr>
                                      <p:to>
                                        <p:strVal val="visible"/>
                                      </p:to>
                                    </p:set>
                                    <p:animEffect transition="in" filter="box(in)">
                                      <p:cBhvr>
                                        <p:cTn id="7" dur="500"/>
                                        <p:tgtEl>
                                          <p:spTgt spid="65127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1271"/>
                                        </p:tgtEl>
                                        <p:attrNameLst>
                                          <p:attrName>style.visibility</p:attrName>
                                        </p:attrNameLst>
                                      </p:cBhvr>
                                      <p:to>
                                        <p:strVal val="visible"/>
                                      </p:to>
                                    </p:set>
                                    <p:animEffect transition="in" filter="box(in)">
                                      <p:cBhvr>
                                        <p:cTn id="12" dur="500"/>
                                        <p:tgtEl>
                                          <p:spTgt spid="65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70" grpId="0"/>
      <p:bldP spid="6512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Colors</a:t>
            </a:r>
          </a:p>
        </p:txBody>
      </p:sp>
      <p:sp>
        <p:nvSpPr>
          <p:cNvPr id="37891" name="Text Box 3"/>
          <p:cNvSpPr txBox="1">
            <a:spLocks noChangeArrowheads="1"/>
          </p:cNvSpPr>
          <p:nvPr/>
        </p:nvSpPr>
        <p:spPr bwMode="auto">
          <a:xfrm>
            <a:off x="5334000" y="2528888"/>
            <a:ext cx="2286000" cy="457200"/>
          </a:xfrm>
          <a:prstGeom prst="rect">
            <a:avLst/>
          </a:prstGeom>
          <a:noFill/>
          <a:ln w="9525">
            <a:noFill/>
            <a:miter lim="800000"/>
            <a:headEnd/>
            <a:tailEnd/>
          </a:ln>
        </p:spPr>
        <p:txBody>
          <a:bodyPr>
            <a:spAutoFit/>
          </a:bodyPr>
          <a:lstStyle/>
          <a:p>
            <a:pPr algn="ctr"/>
            <a:r>
              <a:rPr lang="en-US" sz="2400" b="1"/>
              <a:t>BEGINNING</a:t>
            </a:r>
          </a:p>
        </p:txBody>
      </p:sp>
      <p:sp>
        <p:nvSpPr>
          <p:cNvPr id="37892" name="Text Box 4"/>
          <p:cNvSpPr txBox="1">
            <a:spLocks noChangeArrowheads="1"/>
          </p:cNvSpPr>
          <p:nvPr/>
        </p:nvSpPr>
        <p:spPr bwMode="auto">
          <a:xfrm>
            <a:off x="6019800" y="5653088"/>
            <a:ext cx="838200" cy="457200"/>
          </a:xfrm>
          <a:prstGeom prst="rect">
            <a:avLst/>
          </a:prstGeom>
          <a:noFill/>
          <a:ln w="9525">
            <a:noFill/>
            <a:miter lim="800000"/>
            <a:headEnd/>
            <a:tailEnd/>
          </a:ln>
        </p:spPr>
        <p:txBody>
          <a:bodyPr>
            <a:spAutoFit/>
          </a:bodyPr>
          <a:lstStyle/>
          <a:p>
            <a:pPr algn="ctr"/>
            <a:r>
              <a:rPr lang="en-US" sz="2400" b="1"/>
              <a:t>END</a:t>
            </a:r>
          </a:p>
        </p:txBody>
      </p:sp>
      <p:sp>
        <p:nvSpPr>
          <p:cNvPr id="37893" name="Text Box 5"/>
          <p:cNvSpPr txBox="1">
            <a:spLocks noChangeArrowheads="1"/>
          </p:cNvSpPr>
          <p:nvPr/>
        </p:nvSpPr>
        <p:spPr bwMode="auto">
          <a:xfrm>
            <a:off x="838200" y="2514600"/>
            <a:ext cx="2667000" cy="457200"/>
          </a:xfrm>
          <a:prstGeom prst="rect">
            <a:avLst/>
          </a:prstGeom>
          <a:noFill/>
          <a:ln w="9525">
            <a:noFill/>
            <a:miter lim="800000"/>
            <a:headEnd/>
            <a:tailEnd/>
          </a:ln>
        </p:spPr>
        <p:txBody>
          <a:bodyPr>
            <a:spAutoFit/>
          </a:bodyPr>
          <a:lstStyle/>
          <a:p>
            <a:pPr algn="ctr"/>
            <a:r>
              <a:rPr lang="en-US" sz="2400" b="1"/>
              <a:t>INTRODUCTION</a:t>
            </a:r>
          </a:p>
        </p:txBody>
      </p:sp>
      <p:sp>
        <p:nvSpPr>
          <p:cNvPr id="37894" name="Text Box 6"/>
          <p:cNvSpPr txBox="1">
            <a:spLocks noChangeArrowheads="1"/>
          </p:cNvSpPr>
          <p:nvPr/>
        </p:nvSpPr>
        <p:spPr bwMode="auto">
          <a:xfrm>
            <a:off x="1677988" y="4044950"/>
            <a:ext cx="1065212" cy="457200"/>
          </a:xfrm>
          <a:prstGeom prst="rect">
            <a:avLst/>
          </a:prstGeom>
          <a:noFill/>
          <a:ln w="9525">
            <a:noFill/>
            <a:miter lim="800000"/>
            <a:headEnd/>
            <a:tailEnd/>
          </a:ln>
        </p:spPr>
        <p:txBody>
          <a:bodyPr wrap="none">
            <a:spAutoFit/>
          </a:bodyPr>
          <a:lstStyle/>
          <a:p>
            <a:pPr algn="ctr"/>
            <a:r>
              <a:rPr lang="en-US" sz="2400" b="1"/>
              <a:t>BODY</a:t>
            </a:r>
          </a:p>
        </p:txBody>
      </p:sp>
      <p:sp>
        <p:nvSpPr>
          <p:cNvPr id="37895" name="Text Box 7"/>
          <p:cNvSpPr txBox="1">
            <a:spLocks noChangeArrowheads="1"/>
          </p:cNvSpPr>
          <p:nvPr/>
        </p:nvSpPr>
        <p:spPr bwMode="auto">
          <a:xfrm>
            <a:off x="990600" y="5653088"/>
            <a:ext cx="2362200" cy="457200"/>
          </a:xfrm>
          <a:prstGeom prst="rect">
            <a:avLst/>
          </a:prstGeom>
          <a:noFill/>
          <a:ln w="9525">
            <a:noFill/>
            <a:miter lim="800000"/>
            <a:headEnd/>
            <a:tailEnd/>
          </a:ln>
        </p:spPr>
        <p:txBody>
          <a:bodyPr>
            <a:spAutoFit/>
          </a:bodyPr>
          <a:lstStyle/>
          <a:p>
            <a:pPr algn="ctr"/>
            <a:r>
              <a:rPr lang="en-US" sz="2400" b="1"/>
              <a:t>CONCLUSION</a:t>
            </a:r>
          </a:p>
        </p:txBody>
      </p:sp>
      <p:sp>
        <p:nvSpPr>
          <p:cNvPr id="37896" name="Line 8"/>
          <p:cNvSpPr>
            <a:spLocks noChangeShapeType="1"/>
          </p:cNvSpPr>
          <p:nvPr/>
        </p:nvSpPr>
        <p:spPr bwMode="auto">
          <a:xfrm>
            <a:off x="22098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7" name="Line 9"/>
          <p:cNvSpPr>
            <a:spLocks noChangeShapeType="1"/>
          </p:cNvSpPr>
          <p:nvPr/>
        </p:nvSpPr>
        <p:spPr bwMode="auto">
          <a:xfrm>
            <a:off x="2209800" y="4648200"/>
            <a:ext cx="0" cy="990600"/>
          </a:xfrm>
          <a:prstGeom prst="line">
            <a:avLst/>
          </a:prstGeom>
          <a:noFill/>
          <a:ln w="38100">
            <a:solidFill>
              <a:schemeClr val="tx1"/>
            </a:solidFill>
            <a:round/>
            <a:headEnd/>
            <a:tailEnd type="triangle" w="med" len="med"/>
          </a:ln>
        </p:spPr>
        <p:txBody>
          <a:bodyPr/>
          <a:lstStyle/>
          <a:p>
            <a:endParaRPr lang="en-US"/>
          </a:p>
        </p:txBody>
      </p:sp>
      <p:sp>
        <p:nvSpPr>
          <p:cNvPr id="37898" name="Line 10"/>
          <p:cNvSpPr>
            <a:spLocks noChangeShapeType="1"/>
          </p:cNvSpPr>
          <p:nvPr/>
        </p:nvSpPr>
        <p:spPr bwMode="auto">
          <a:xfrm>
            <a:off x="64770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9" name="Line 11"/>
          <p:cNvSpPr>
            <a:spLocks noChangeShapeType="1"/>
          </p:cNvSpPr>
          <p:nvPr/>
        </p:nvSpPr>
        <p:spPr bwMode="auto">
          <a:xfrm>
            <a:off x="6477000" y="4648200"/>
            <a:ext cx="0" cy="990600"/>
          </a:xfrm>
          <a:prstGeom prst="line">
            <a:avLst/>
          </a:prstGeom>
          <a:noFill/>
          <a:ln w="38100">
            <a:solidFill>
              <a:schemeClr val="tx1"/>
            </a:solidFill>
            <a:round/>
            <a:headEnd/>
            <a:tailEnd type="triangle" w="med" len="med"/>
          </a:ln>
        </p:spPr>
        <p:txBody>
          <a:bodyPr/>
          <a:lstStyle/>
          <a:p>
            <a:endParaRPr lang="en-US"/>
          </a:p>
        </p:txBody>
      </p:sp>
      <p:sp>
        <p:nvSpPr>
          <p:cNvPr id="143372" name="Freeform 12"/>
          <p:cNvSpPr>
            <a:spLocks/>
          </p:cNvSpPr>
          <p:nvPr/>
        </p:nvSpPr>
        <p:spPr bwMode="auto">
          <a:xfrm>
            <a:off x="5816600" y="2895600"/>
            <a:ext cx="1270000" cy="2667000"/>
          </a:xfrm>
          <a:custGeom>
            <a:avLst/>
            <a:gdLst>
              <a:gd name="T0" fmla="*/ 2147483647 w 616"/>
              <a:gd name="T1" fmla="*/ 0 h 1312"/>
              <a:gd name="T2" fmla="*/ 2147483647 w 616"/>
              <a:gd name="T3" fmla="*/ 2147483647 h 1312"/>
              <a:gd name="T4" fmla="*/ 2147483647 w 616"/>
              <a:gd name="T5" fmla="*/ 2147483647 h 1312"/>
              <a:gd name="T6" fmla="*/ 2147483647 w 616"/>
              <a:gd name="T7" fmla="*/ 2147483647 h 1312"/>
              <a:gd name="T8" fmla="*/ 2147483647 w 616"/>
              <a:gd name="T9" fmla="*/ 2147483647 h 1312"/>
              <a:gd name="T10" fmla="*/ 2147483647 w 616"/>
              <a:gd name="T11" fmla="*/ 2147483647 h 1312"/>
              <a:gd name="T12" fmla="*/ 2147483647 w 616"/>
              <a:gd name="T13" fmla="*/ 2147483647 h 1312"/>
              <a:gd name="T14" fmla="*/ 2147483647 w 616"/>
              <a:gd name="T15" fmla="*/ 2147483647 h 1312"/>
              <a:gd name="T16" fmla="*/ 2147483647 w 616"/>
              <a:gd name="T17" fmla="*/ 2147483647 h 1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6"/>
              <a:gd name="T28" fmla="*/ 0 h 1312"/>
              <a:gd name="T29" fmla="*/ 616 w 616"/>
              <a:gd name="T30" fmla="*/ 1312 h 1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6" h="1312">
                <a:moveTo>
                  <a:pt x="392" y="0"/>
                </a:moveTo>
                <a:cubicBezTo>
                  <a:pt x="496" y="28"/>
                  <a:pt x="600" y="56"/>
                  <a:pt x="536" y="96"/>
                </a:cubicBezTo>
                <a:cubicBezTo>
                  <a:pt x="472" y="136"/>
                  <a:pt x="0" y="176"/>
                  <a:pt x="8" y="240"/>
                </a:cubicBezTo>
                <a:cubicBezTo>
                  <a:pt x="16" y="304"/>
                  <a:pt x="568" y="384"/>
                  <a:pt x="584" y="480"/>
                </a:cubicBezTo>
                <a:cubicBezTo>
                  <a:pt x="600" y="576"/>
                  <a:pt x="120" y="736"/>
                  <a:pt x="104" y="816"/>
                </a:cubicBezTo>
                <a:cubicBezTo>
                  <a:pt x="88" y="896"/>
                  <a:pt x="504" y="896"/>
                  <a:pt x="488" y="960"/>
                </a:cubicBezTo>
                <a:cubicBezTo>
                  <a:pt x="472" y="1024"/>
                  <a:pt x="0" y="1144"/>
                  <a:pt x="8" y="1200"/>
                </a:cubicBezTo>
                <a:cubicBezTo>
                  <a:pt x="16" y="1256"/>
                  <a:pt x="456" y="1280"/>
                  <a:pt x="536" y="1296"/>
                </a:cubicBezTo>
                <a:cubicBezTo>
                  <a:pt x="616" y="1312"/>
                  <a:pt x="552" y="1304"/>
                  <a:pt x="488" y="1296"/>
                </a:cubicBezTo>
              </a:path>
            </a:pathLst>
          </a:custGeom>
          <a:noFill/>
          <a:ln w="22225">
            <a:solidFill>
              <a:srgbClr val="CC00FF"/>
            </a:solidFill>
            <a:round/>
            <a:headEnd/>
            <a:tailEnd/>
          </a:ln>
        </p:spPr>
        <p:txBody>
          <a:bodyPr/>
          <a:lstStyle/>
          <a:p>
            <a:endParaRPr lang="en-US"/>
          </a:p>
        </p:txBody>
      </p:sp>
      <p:sp>
        <p:nvSpPr>
          <p:cNvPr id="143373" name="Freeform 13"/>
          <p:cNvSpPr>
            <a:spLocks/>
          </p:cNvSpPr>
          <p:nvPr/>
        </p:nvSpPr>
        <p:spPr bwMode="auto">
          <a:xfrm>
            <a:off x="3365500" y="2667000"/>
            <a:ext cx="749300" cy="3302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143374" name="Freeform 14"/>
          <p:cNvSpPr>
            <a:spLocks/>
          </p:cNvSpPr>
          <p:nvPr/>
        </p:nvSpPr>
        <p:spPr bwMode="auto">
          <a:xfrm>
            <a:off x="3213100" y="3276600"/>
            <a:ext cx="901700" cy="6096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FF00"/>
            </a:solidFill>
            <a:round/>
            <a:headEnd/>
            <a:tailEnd/>
          </a:ln>
        </p:spPr>
        <p:txBody>
          <a:bodyPr/>
          <a:lstStyle/>
          <a:p>
            <a:endParaRPr lang="en-US"/>
          </a:p>
        </p:txBody>
      </p:sp>
      <p:sp>
        <p:nvSpPr>
          <p:cNvPr id="143375" name="Freeform 15"/>
          <p:cNvSpPr>
            <a:spLocks/>
          </p:cNvSpPr>
          <p:nvPr/>
        </p:nvSpPr>
        <p:spPr bwMode="auto">
          <a:xfrm>
            <a:off x="3124200" y="4267200"/>
            <a:ext cx="990600" cy="762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0000"/>
            </a:solidFill>
            <a:round/>
            <a:headEnd/>
            <a:tailEnd/>
          </a:ln>
        </p:spPr>
        <p:txBody>
          <a:bodyPr/>
          <a:lstStyle/>
          <a:p>
            <a:endParaRPr lang="en-US"/>
          </a:p>
        </p:txBody>
      </p:sp>
      <p:sp>
        <p:nvSpPr>
          <p:cNvPr id="143376" name="Freeform 16"/>
          <p:cNvSpPr>
            <a:spLocks/>
          </p:cNvSpPr>
          <p:nvPr/>
        </p:nvSpPr>
        <p:spPr bwMode="auto">
          <a:xfrm>
            <a:off x="3200400" y="5562600"/>
            <a:ext cx="838200" cy="381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37905" name="Text Box 17"/>
          <p:cNvSpPr txBox="1">
            <a:spLocks noChangeArrowheads="1"/>
          </p:cNvSpPr>
          <p:nvPr/>
        </p:nvSpPr>
        <p:spPr bwMode="auto">
          <a:xfrm>
            <a:off x="4724400" y="1676400"/>
            <a:ext cx="3276600" cy="519113"/>
          </a:xfrm>
          <a:prstGeom prst="rect">
            <a:avLst/>
          </a:prstGeom>
          <a:noFill/>
          <a:ln w="9525">
            <a:noFill/>
            <a:miter lim="800000"/>
            <a:headEnd/>
            <a:tailEnd/>
          </a:ln>
        </p:spPr>
        <p:txBody>
          <a:bodyPr>
            <a:spAutoFit/>
          </a:bodyPr>
          <a:lstStyle/>
          <a:p>
            <a:pPr algn="ctr"/>
            <a:r>
              <a:rPr lang="en-US" sz="2800" b="1"/>
              <a:t>Narrative</a:t>
            </a:r>
          </a:p>
        </p:txBody>
      </p:sp>
      <p:sp>
        <p:nvSpPr>
          <p:cNvPr id="37906" name="Text Box 18"/>
          <p:cNvSpPr txBox="1">
            <a:spLocks noChangeArrowheads="1"/>
          </p:cNvSpPr>
          <p:nvPr/>
        </p:nvSpPr>
        <p:spPr bwMode="auto">
          <a:xfrm>
            <a:off x="609600" y="1676400"/>
            <a:ext cx="3429000" cy="519113"/>
          </a:xfrm>
          <a:prstGeom prst="rect">
            <a:avLst/>
          </a:prstGeom>
          <a:noFill/>
          <a:ln w="9525">
            <a:noFill/>
            <a:miter lim="800000"/>
            <a:headEnd/>
            <a:tailEnd/>
          </a:ln>
        </p:spPr>
        <p:txBody>
          <a:bodyPr>
            <a:spAutoFit/>
          </a:bodyPr>
          <a:lstStyle/>
          <a:p>
            <a:pPr algn="ctr"/>
            <a:r>
              <a:rPr lang="en-US" sz="2800" b="1"/>
              <a:t>Expository</a:t>
            </a:r>
          </a:p>
        </p:txBody>
      </p:sp>
      <p:sp>
        <p:nvSpPr>
          <p:cNvPr id="37907" name="AutoShape 19"/>
          <p:cNvSpPr>
            <a:spLocks noChangeArrowheads="1"/>
          </p:cNvSpPr>
          <p:nvPr/>
        </p:nvSpPr>
        <p:spPr bwMode="auto">
          <a:xfrm>
            <a:off x="6096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7908" name="Text Box 20"/>
          <p:cNvSpPr txBox="1">
            <a:spLocks noChangeArrowheads="1"/>
          </p:cNvSpPr>
          <p:nvPr/>
        </p:nvSpPr>
        <p:spPr bwMode="auto">
          <a:xfrm>
            <a:off x="5638800" y="4052888"/>
            <a:ext cx="1600200" cy="457200"/>
          </a:xfrm>
          <a:prstGeom prst="rect">
            <a:avLst/>
          </a:prstGeom>
          <a:noFill/>
          <a:ln w="9525">
            <a:noFill/>
            <a:miter lim="800000"/>
            <a:headEnd/>
            <a:tailEnd/>
          </a:ln>
        </p:spPr>
        <p:txBody>
          <a:bodyPr>
            <a:spAutoFit/>
          </a:bodyPr>
          <a:lstStyle/>
          <a:p>
            <a:pPr algn="ctr"/>
            <a:r>
              <a:rPr lang="en-US" sz="2400" b="1"/>
              <a:t>MIDDLE</a:t>
            </a:r>
          </a:p>
        </p:txBody>
      </p:sp>
      <p:sp>
        <p:nvSpPr>
          <p:cNvPr id="37909" name="AutoShape 21"/>
          <p:cNvSpPr>
            <a:spLocks noChangeArrowheads="1"/>
          </p:cNvSpPr>
          <p:nvPr/>
        </p:nvSpPr>
        <p:spPr bwMode="auto">
          <a:xfrm>
            <a:off x="46482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372"/>
                                        </p:tgtEl>
                                        <p:attrNameLst>
                                          <p:attrName>style.visibility</p:attrName>
                                        </p:attrNameLst>
                                      </p:cBhvr>
                                      <p:to>
                                        <p:strVal val="visible"/>
                                      </p:to>
                                    </p:set>
                                    <p:anim calcmode="lin" valueType="num">
                                      <p:cBhvr>
                                        <p:cTn id="7" dur="500" fill="hold"/>
                                        <p:tgtEl>
                                          <p:spTgt spid="143372"/>
                                        </p:tgtEl>
                                        <p:attrNameLst>
                                          <p:attrName>ppt_w</p:attrName>
                                        </p:attrNameLst>
                                      </p:cBhvr>
                                      <p:tavLst>
                                        <p:tav tm="0">
                                          <p:val>
                                            <p:fltVal val="0"/>
                                          </p:val>
                                        </p:tav>
                                        <p:tav tm="100000">
                                          <p:val>
                                            <p:strVal val="#ppt_w"/>
                                          </p:val>
                                        </p:tav>
                                      </p:tavLst>
                                    </p:anim>
                                    <p:anim calcmode="lin" valueType="num">
                                      <p:cBhvr>
                                        <p:cTn id="8" dur="500" fill="hold"/>
                                        <p:tgtEl>
                                          <p:spTgt spid="143372"/>
                                        </p:tgtEl>
                                        <p:attrNameLst>
                                          <p:attrName>ppt_h</p:attrName>
                                        </p:attrNameLst>
                                      </p:cBhvr>
                                      <p:tavLst>
                                        <p:tav tm="0">
                                          <p:val>
                                            <p:fltVal val="0"/>
                                          </p:val>
                                        </p:tav>
                                        <p:tav tm="100000">
                                          <p:val>
                                            <p:strVal val="#ppt_h"/>
                                          </p:val>
                                        </p:tav>
                                      </p:tavLst>
                                    </p:anim>
                                    <p:anim calcmode="lin" valueType="num">
                                      <p:cBhvr>
                                        <p:cTn id="9" dur="500" fill="hold"/>
                                        <p:tgtEl>
                                          <p:spTgt spid="143372"/>
                                        </p:tgtEl>
                                        <p:attrNameLst>
                                          <p:attrName>style.rotation</p:attrName>
                                        </p:attrNameLst>
                                      </p:cBhvr>
                                      <p:tavLst>
                                        <p:tav tm="0">
                                          <p:val>
                                            <p:fltVal val="360"/>
                                          </p:val>
                                        </p:tav>
                                        <p:tav tm="100000">
                                          <p:val>
                                            <p:fltVal val="0"/>
                                          </p:val>
                                        </p:tav>
                                      </p:tavLst>
                                    </p:anim>
                                    <p:animEffect transition="in" filter="fade">
                                      <p:cBhvr>
                                        <p:cTn id="10" dur="500"/>
                                        <p:tgtEl>
                                          <p:spTgt spid="143372"/>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43373"/>
                                        </p:tgtEl>
                                        <p:attrNameLst>
                                          <p:attrName>style.visibility</p:attrName>
                                        </p:attrNameLst>
                                      </p:cBhvr>
                                      <p:to>
                                        <p:strVal val="visible"/>
                                      </p:to>
                                    </p:set>
                                    <p:anim calcmode="lin" valueType="num">
                                      <p:cBhvr>
                                        <p:cTn id="15" dur="500" decel="50000" fill="hold">
                                          <p:stCondLst>
                                            <p:cond delay="0"/>
                                          </p:stCondLst>
                                        </p:cTn>
                                        <p:tgtEl>
                                          <p:spTgt spid="14337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4337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43373"/>
                                        </p:tgtEl>
                                        <p:attrNameLst>
                                          <p:attrName>ppt_w</p:attrName>
                                        </p:attrNameLst>
                                      </p:cBhvr>
                                      <p:tavLst>
                                        <p:tav tm="0">
                                          <p:val>
                                            <p:strVal val="#ppt_w*.05"/>
                                          </p:val>
                                        </p:tav>
                                        <p:tav tm="100000">
                                          <p:val>
                                            <p:strVal val="#ppt_w"/>
                                          </p:val>
                                        </p:tav>
                                      </p:tavLst>
                                    </p:anim>
                                    <p:anim calcmode="lin" valueType="num">
                                      <p:cBhvr>
                                        <p:cTn id="18" dur="1000" fill="hold"/>
                                        <p:tgtEl>
                                          <p:spTgt spid="14337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4337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4337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4337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43373"/>
                                        </p:tgtEl>
                                      </p:cBhvr>
                                    </p:animEffect>
                                  </p:childTnLst>
                                </p:cTn>
                              </p:par>
                              <p:par>
                                <p:cTn id="23" presetID="25" presetClass="entr" presetSubtype="0" fill="hold" grpId="0" nodeType="withEffect">
                                  <p:stCondLst>
                                    <p:cond delay="0"/>
                                  </p:stCondLst>
                                  <p:childTnLst>
                                    <p:set>
                                      <p:cBhvr>
                                        <p:cTn id="24" dur="1" fill="hold">
                                          <p:stCondLst>
                                            <p:cond delay="0"/>
                                          </p:stCondLst>
                                        </p:cTn>
                                        <p:tgtEl>
                                          <p:spTgt spid="143374"/>
                                        </p:tgtEl>
                                        <p:attrNameLst>
                                          <p:attrName>style.visibility</p:attrName>
                                        </p:attrNameLst>
                                      </p:cBhvr>
                                      <p:to>
                                        <p:strVal val="visible"/>
                                      </p:to>
                                    </p:set>
                                    <p:anim calcmode="lin" valueType="num">
                                      <p:cBhvr>
                                        <p:cTn id="25" dur="500" decel="50000" fill="hold">
                                          <p:stCondLst>
                                            <p:cond delay="0"/>
                                          </p:stCondLst>
                                        </p:cTn>
                                        <p:tgtEl>
                                          <p:spTgt spid="143374"/>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43374"/>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43374"/>
                                        </p:tgtEl>
                                        <p:attrNameLst>
                                          <p:attrName>ppt_w</p:attrName>
                                        </p:attrNameLst>
                                      </p:cBhvr>
                                      <p:tavLst>
                                        <p:tav tm="0">
                                          <p:val>
                                            <p:strVal val="#ppt_w*.05"/>
                                          </p:val>
                                        </p:tav>
                                        <p:tav tm="100000">
                                          <p:val>
                                            <p:strVal val="#ppt_w"/>
                                          </p:val>
                                        </p:tav>
                                      </p:tavLst>
                                    </p:anim>
                                    <p:anim calcmode="lin" valueType="num">
                                      <p:cBhvr>
                                        <p:cTn id="28" dur="1000" fill="hold"/>
                                        <p:tgtEl>
                                          <p:spTgt spid="143374"/>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43374"/>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43374"/>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43374"/>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43374"/>
                                        </p:tgtEl>
                                      </p:cBhvr>
                                    </p:animEffect>
                                  </p:childTnLst>
                                </p:cTn>
                              </p:par>
                              <p:par>
                                <p:cTn id="33" presetID="25" presetClass="entr" presetSubtype="0" fill="hold" grpId="0" nodeType="withEffect">
                                  <p:stCondLst>
                                    <p:cond delay="0"/>
                                  </p:stCondLst>
                                  <p:childTnLst>
                                    <p:set>
                                      <p:cBhvr>
                                        <p:cTn id="34" dur="1" fill="hold">
                                          <p:stCondLst>
                                            <p:cond delay="0"/>
                                          </p:stCondLst>
                                        </p:cTn>
                                        <p:tgtEl>
                                          <p:spTgt spid="143375"/>
                                        </p:tgtEl>
                                        <p:attrNameLst>
                                          <p:attrName>style.visibility</p:attrName>
                                        </p:attrNameLst>
                                      </p:cBhvr>
                                      <p:to>
                                        <p:strVal val="visible"/>
                                      </p:to>
                                    </p:set>
                                    <p:anim calcmode="lin" valueType="num">
                                      <p:cBhvr>
                                        <p:cTn id="35" dur="500" decel="50000" fill="hold">
                                          <p:stCondLst>
                                            <p:cond delay="0"/>
                                          </p:stCondLst>
                                        </p:cTn>
                                        <p:tgtEl>
                                          <p:spTgt spid="14337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4337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43375"/>
                                        </p:tgtEl>
                                        <p:attrNameLst>
                                          <p:attrName>ppt_w</p:attrName>
                                        </p:attrNameLst>
                                      </p:cBhvr>
                                      <p:tavLst>
                                        <p:tav tm="0">
                                          <p:val>
                                            <p:strVal val="#ppt_w*.05"/>
                                          </p:val>
                                        </p:tav>
                                        <p:tav tm="100000">
                                          <p:val>
                                            <p:strVal val="#ppt_w"/>
                                          </p:val>
                                        </p:tav>
                                      </p:tavLst>
                                    </p:anim>
                                    <p:anim calcmode="lin" valueType="num">
                                      <p:cBhvr>
                                        <p:cTn id="38" dur="1000" fill="hold"/>
                                        <p:tgtEl>
                                          <p:spTgt spid="14337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4337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4337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4337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43375"/>
                                        </p:tgtEl>
                                      </p:cBhvr>
                                    </p:animEffect>
                                  </p:childTnLst>
                                </p:cTn>
                              </p:par>
                              <p:par>
                                <p:cTn id="43" presetID="25" presetClass="entr" presetSubtype="0" fill="hold" grpId="0" nodeType="withEffect">
                                  <p:stCondLst>
                                    <p:cond delay="0"/>
                                  </p:stCondLst>
                                  <p:childTnLst>
                                    <p:set>
                                      <p:cBhvr>
                                        <p:cTn id="44" dur="1" fill="hold">
                                          <p:stCondLst>
                                            <p:cond delay="0"/>
                                          </p:stCondLst>
                                        </p:cTn>
                                        <p:tgtEl>
                                          <p:spTgt spid="143376"/>
                                        </p:tgtEl>
                                        <p:attrNameLst>
                                          <p:attrName>style.visibility</p:attrName>
                                        </p:attrNameLst>
                                      </p:cBhvr>
                                      <p:to>
                                        <p:strVal val="visible"/>
                                      </p:to>
                                    </p:set>
                                    <p:anim calcmode="lin" valueType="num">
                                      <p:cBhvr>
                                        <p:cTn id="45" dur="500" decel="50000" fill="hold">
                                          <p:stCondLst>
                                            <p:cond delay="0"/>
                                          </p:stCondLst>
                                        </p:cTn>
                                        <p:tgtEl>
                                          <p:spTgt spid="14337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4337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43376"/>
                                        </p:tgtEl>
                                        <p:attrNameLst>
                                          <p:attrName>ppt_w</p:attrName>
                                        </p:attrNameLst>
                                      </p:cBhvr>
                                      <p:tavLst>
                                        <p:tav tm="0">
                                          <p:val>
                                            <p:strVal val="#ppt_w*.05"/>
                                          </p:val>
                                        </p:tav>
                                        <p:tav tm="100000">
                                          <p:val>
                                            <p:strVal val="#ppt_w"/>
                                          </p:val>
                                        </p:tav>
                                      </p:tavLst>
                                    </p:anim>
                                    <p:anim calcmode="lin" valueType="num">
                                      <p:cBhvr>
                                        <p:cTn id="48" dur="1000" fill="hold"/>
                                        <p:tgtEl>
                                          <p:spTgt spid="14337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4337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4337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4337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4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2" grpId="0" animBg="1"/>
      <p:bldP spid="143373" grpId="0" animBg="1"/>
      <p:bldP spid="143374" grpId="0" animBg="1"/>
      <p:bldP spid="143375" grpId="0" animBg="1"/>
      <p:bldP spid="14337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Narrative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0"/>
          </p:nvPr>
        </p:nvSpPr>
        <p:spPr>
          <a:noFill/>
        </p:spPr>
        <p:txBody>
          <a:bodyPr/>
          <a:lstStyle/>
          <a:p>
            <a:fld id="{B8B9FCD1-667C-41E9-A57D-7FDF52FDEA46}" type="slidenum">
              <a:rPr lang="en-US" smtClean="0"/>
              <a:pPr/>
              <a:t>8</a:t>
            </a:fld>
            <a:endParaRPr lang="en-US" smtClean="0"/>
          </a:p>
        </p:txBody>
      </p:sp>
      <p:pic>
        <p:nvPicPr>
          <p:cNvPr id="8195" name="Picture 2"/>
          <p:cNvPicPr>
            <a:picLocks noChangeAspect="1" noChangeArrowheads="1"/>
          </p:cNvPicPr>
          <p:nvPr/>
        </p:nvPicPr>
        <p:blipFill>
          <a:blip r:embed="rId3" cstate="print"/>
          <a:srcRect/>
          <a:stretch>
            <a:fillRect/>
          </a:stretch>
        </p:blipFill>
        <p:spPr bwMode="auto">
          <a:xfrm>
            <a:off x="1855788" y="533400"/>
            <a:ext cx="501015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6-5"/>
          <p:cNvPicPr>
            <a:picLocks noChangeAspect="1" noChangeArrowheads="1"/>
          </p:cNvPicPr>
          <p:nvPr/>
        </p:nvPicPr>
        <p:blipFill>
          <a:blip r:embed="rId3" cstate="print"/>
          <a:srcRect/>
          <a:stretch>
            <a:fillRect/>
          </a:stretch>
        </p:blipFill>
        <p:spPr bwMode="auto">
          <a:xfrm>
            <a:off x="2743200" y="1524000"/>
            <a:ext cx="3897313" cy="5334000"/>
          </a:xfrm>
          <a:prstGeom prst="rect">
            <a:avLst/>
          </a:prstGeom>
          <a:solidFill>
            <a:srgbClr val="FFFFFF"/>
          </a:solidFill>
          <a:ln w="9525">
            <a:noFill/>
            <a:miter lim="800000"/>
            <a:headEnd/>
            <a:tailEnd/>
          </a:ln>
        </p:spPr>
      </p:pic>
      <p:sp>
        <p:nvSpPr>
          <p:cNvPr id="9219" name="Text Box 3"/>
          <p:cNvSpPr txBox="1">
            <a:spLocks noChangeArrowheads="1"/>
          </p:cNvSpPr>
          <p:nvPr/>
        </p:nvSpPr>
        <p:spPr bwMode="auto">
          <a:xfrm>
            <a:off x="304800" y="990600"/>
            <a:ext cx="8458200" cy="708025"/>
          </a:xfrm>
          <a:prstGeom prst="rect">
            <a:avLst/>
          </a:prstGeom>
          <a:noFill/>
          <a:ln w="9525">
            <a:noFill/>
            <a:miter lim="800000"/>
            <a:headEnd/>
            <a:tailEnd/>
          </a:ln>
        </p:spPr>
        <p:txBody>
          <a:bodyPr>
            <a:spAutoFit/>
          </a:bodyPr>
          <a:lstStyle/>
          <a:p>
            <a:pPr algn="ctr">
              <a:spcBef>
                <a:spcPct val="50000"/>
              </a:spcBef>
            </a:pPr>
            <a:r>
              <a:rPr lang="en-US" sz="4000">
                <a:solidFill>
                  <a:srgbClr val="7030A0"/>
                </a:solidFill>
              </a:rPr>
              <a:t>The Quick Sketch and Notes Method</a:t>
            </a:r>
          </a:p>
        </p:txBody>
      </p:sp>
      <p:sp>
        <p:nvSpPr>
          <p:cNvPr id="9220" name="Text Box 6"/>
          <p:cNvSpPr txBox="1">
            <a:spLocks noChangeArrowheads="1"/>
          </p:cNvSpPr>
          <p:nvPr/>
        </p:nvSpPr>
        <p:spPr bwMode="auto">
          <a:xfrm>
            <a:off x="7162800" y="6477000"/>
            <a:ext cx="1981200" cy="304800"/>
          </a:xfrm>
          <a:prstGeom prst="rect">
            <a:avLst/>
          </a:prstGeom>
          <a:noFill/>
          <a:ln w="9525">
            <a:noFill/>
            <a:miter lim="800000"/>
            <a:headEnd/>
            <a:tailEnd/>
          </a:ln>
        </p:spPr>
        <p:txBody>
          <a:bodyPr>
            <a:spAutoFit/>
          </a:bodyPr>
          <a:lstStyle/>
          <a:p>
            <a:pPr>
              <a:spcBef>
                <a:spcPct val="50000"/>
              </a:spcBef>
            </a:pPr>
            <a:r>
              <a:rPr lang="en-US">
                <a:solidFill>
                  <a:schemeClr val="bg1"/>
                </a:solidFill>
              </a:rPr>
              <a:t>6-5</a:t>
            </a:r>
          </a:p>
        </p:txBody>
      </p:sp>
      <p:sp>
        <p:nvSpPr>
          <p:cNvPr id="5" name="Oval 4"/>
          <p:cNvSpPr/>
          <p:nvPr/>
        </p:nvSpPr>
        <p:spPr>
          <a:xfrm>
            <a:off x="304800" y="2590800"/>
            <a:ext cx="2133600" cy="2286000"/>
          </a:xfrm>
          <a:prstGeom prst="ellipse">
            <a:avLst/>
          </a:prstGeom>
          <a:solidFill>
            <a:srgbClr val="CC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7030A0"/>
                </a:solidFill>
              </a:rPr>
              <a:t>Steps 2 and 3</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Narrative&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84356&quot;&gt;&lt;property id=&quot;20148&quot; value=&quot;5&quot;/&gt;&lt;property id=&quot;20300&quot; value=&quot;Slide 4 - &amp;quot;Think About Terminology&amp;quot;&quot;/&gt;&lt;property id=&quot;20307&quot; value=&quot;430&quot;/&gt;&lt;/object&gt;&lt;object type=&quot;3&quot; unique_id=&quot;84357&quot;&gt;&lt;property id=&quot;20148&quot; value=&quot;5&quot;/&gt;&lt;property id=&quot;20300&quot; value=&quot;Slide 5&quot;/&gt;&lt;property id=&quot;20307&quot; value=&quot;431&quot;/&gt;&lt;/object&gt;&lt;object type=&quot;3&quot; unique_id=&quot;84358&quot;&gt;&lt;property id=&quot;20148&quot; value=&quot;5&quot;/&gt;&lt;property id=&quot;20300&quot; value=&quot;Slide 6 - &amp;quot;Think About Colors&amp;quot;&quot;/&gt;&lt;property id=&quot;20307&quot; value=&quot;432&quot;/&gt;&lt;/object&gt;&lt;object type=&quot;3&quot; unique_id=&quot;88573&quot;&gt;&lt;property id=&quot;20148&quot; value=&quot;5&quot;/&gt;&lt;property id=&quot;20300&quot; value=&quot;Slide 3&quot;/&gt;&lt;property id=&quot;20307&quot; value=&quot;494&quot;/&gt;&lt;/object&gt;&lt;object type=&quot;3&quot; unique_id=&quot;88575&quot;&gt;&lt;property id=&quot;20148&quot; value=&quot;5&quot;/&gt;&lt;property id=&quot;20300&quot; value=&quot;Slide 7 - &amp;quot;Narrative&amp;quot;&quot;/&gt;&lt;property id=&quot;20307&quot; value=&quot;481&quot;/&gt;&lt;/object&gt;&lt;object type=&quot;3&quot; unique_id=&quot;88576&quot;&gt;&lt;property id=&quot;20148&quot; value=&quot;5&quot;/&gt;&lt;property id=&quot;20300&quot; value=&quot;Slide 8&quot;/&gt;&lt;property id=&quot;20307&quot; value=&quot;482&quot;/&gt;&lt;/object&gt;&lt;object type=&quot;3&quot; unique_id=&quot;88577&quot;&gt;&lt;property id=&quot;20148&quot; value=&quot;5&quot;/&gt;&lt;property id=&quot;20300&quot; value=&quot;Slide 9&quot;/&gt;&lt;property id=&quot;20307&quot; value=&quot;483&quot;/&gt;&lt;/object&gt;&lt;object type=&quot;3&quot; unique_id=&quot;88578&quot;&gt;&lt;property id=&quot;20148&quot; value=&quot;5&quot;/&gt;&lt;property id=&quot;20300&quot; value=&quot;Slide 10&quot;/&gt;&lt;property id=&quot;20307&quot; value=&quot;492&quot;/&gt;&lt;/object&gt;&lt;object type=&quot;3&quot; unique_id=&quot;88579&quot;&gt;&lt;property id=&quot;20148&quot; value=&quot;5&quot;/&gt;&lt;property id=&quot;20300&quot; value=&quot;Slide 11&quot;/&gt;&lt;property id=&quot;20307&quot; value=&quot;485&quot;/&gt;&lt;/object&gt;&lt;object type=&quot;3&quot; unique_id=&quot;88580&quot;&gt;&lt;property id=&quot;20148&quot; value=&quot;5&quot;/&gt;&lt;property id=&quot;20300&quot; value=&quot;Slide 12&quot;/&gt;&lt;property id=&quot;20307&quot; value=&quot;486&quot;/&gt;&lt;/object&gt;&lt;object type=&quot;3&quot; unique_id=&quot;88581&quot;&gt;&lt;property id=&quot;20148&quot; value=&quot;5&quot;/&gt;&lt;property id=&quot;20300&quot; value=&quot;Slide 13&quot;/&gt;&lt;property id=&quot;20307&quot; value=&quot;487&quot;/&gt;&lt;/object&gt;&lt;object type=&quot;3&quot; unique_id=&quot;88582&quot;&gt;&lt;property id=&quot;20148&quot; value=&quot;5&quot;/&gt;&lt;property id=&quot;20300&quot; value=&quot;Slide 14&quot;/&gt;&lt;property id=&quot;20307&quot; value=&quot;493&quot;/&gt;&lt;/object&gt;&lt;object type=&quot;3&quot; unique_id=&quot;88583&quot;&gt;&lt;property id=&quot;20148&quot; value=&quot;5&quot;/&gt;&lt;property id=&quot;20300&quot; value=&quot;Slide 15&quot;/&gt;&lt;property id=&quot;20307&quot; value=&quot;488&quot;/&gt;&lt;/object&gt;&lt;object type=&quot;3&quot; unique_id=&quot;88584&quot;&gt;&lt;property id=&quot;20148&quot; value=&quot;5&quot;/&gt;&lt;property id=&quot;20300&quot; value=&quot;Slide 16 - &amp;quot;Personal Narrative&amp;quot;&quot;/&gt;&lt;property id=&quot;20307&quot; value=&quot;489&quot;/&gt;&lt;/object&gt;&lt;object type=&quot;3&quot; unique_id=&quot;88585&quot;&gt;&lt;property id=&quot;20148&quot; value=&quot;5&quot;/&gt;&lt;property id=&quot;20300&quot; value=&quot;Slide 17 - &amp;quot;A Personal Narrative Combines…&amp;quot;&quot;/&gt;&lt;property id=&quot;20307&quot; value=&quot;490&quot;/&gt;&lt;/object&gt;&lt;object type=&quot;3&quot; unique_id=&quot;88586&quot;&gt;&lt;property id=&quot;20148&quot; value=&quot;5&quot;/&gt;&lt;property id=&quot;20300&quot; value=&quot;Slide 18 - &amp;quot;Personal Narrative Structure &amp;quot;&quot;/&gt;&lt;property id=&quot;20307&quot; value=&quot;491&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1954</Words>
  <Application>Microsoft Office PowerPoint</Application>
  <PresentationFormat>On-screen Show (4:3)</PresentationFormat>
  <Paragraphs>273</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AcademicPresentation1</vt:lpstr>
      <vt:lpstr>Specialized instruction in Written Expression: Narrative</vt:lpstr>
      <vt:lpstr>Objectives</vt:lpstr>
      <vt:lpstr>Slide 3</vt:lpstr>
      <vt:lpstr>Think About Terminology</vt:lpstr>
      <vt:lpstr>Slide 5</vt:lpstr>
      <vt:lpstr>Think About Colors</vt:lpstr>
      <vt:lpstr>Narrative</vt:lpstr>
      <vt:lpstr>Slide 8</vt:lpstr>
      <vt:lpstr>Slide 9</vt:lpstr>
      <vt:lpstr>Slide 10</vt:lpstr>
      <vt:lpstr>Slide 11</vt:lpstr>
      <vt:lpstr>Slide 12</vt:lpstr>
      <vt:lpstr>Slide 13</vt:lpstr>
      <vt:lpstr>Slide 14</vt:lpstr>
      <vt:lpstr>Slide 15</vt:lpstr>
      <vt:lpstr>Personal Narrative</vt:lpstr>
      <vt:lpstr>A Personal Narrative Combines…</vt:lpstr>
      <vt:lpstr>Personal Narrative Structure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2013-06-16T23:19:46Z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